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46" r:id="rId1"/>
  </p:sldMasterIdLst>
  <p:notesMasterIdLst>
    <p:notesMasterId r:id="rId38"/>
  </p:notesMasterIdLst>
  <p:sldIdLst>
    <p:sldId id="257" r:id="rId2"/>
    <p:sldId id="258" r:id="rId3"/>
    <p:sldId id="259" r:id="rId4"/>
    <p:sldId id="260" r:id="rId5"/>
    <p:sldId id="261" r:id="rId6"/>
    <p:sldId id="262" r:id="rId7"/>
    <p:sldId id="265" r:id="rId8"/>
    <p:sldId id="266" r:id="rId9"/>
    <p:sldId id="267" r:id="rId10"/>
    <p:sldId id="289" r:id="rId11"/>
    <p:sldId id="290" r:id="rId12"/>
    <p:sldId id="291" r:id="rId13"/>
    <p:sldId id="263" r:id="rId14"/>
    <p:sldId id="268" r:id="rId15"/>
    <p:sldId id="269" r:id="rId16"/>
    <p:sldId id="271" r:id="rId17"/>
    <p:sldId id="272" r:id="rId18"/>
    <p:sldId id="293" r:id="rId19"/>
    <p:sldId id="294" r:id="rId20"/>
    <p:sldId id="270" r:id="rId21"/>
    <p:sldId id="273" r:id="rId22"/>
    <p:sldId id="274" r:id="rId23"/>
    <p:sldId id="275" r:id="rId24"/>
    <p:sldId id="276" r:id="rId25"/>
    <p:sldId id="277" r:id="rId26"/>
    <p:sldId id="278" r:id="rId27"/>
    <p:sldId id="279" r:id="rId28"/>
    <p:sldId id="292" r:id="rId29"/>
    <p:sldId id="280" r:id="rId30"/>
    <p:sldId id="285" r:id="rId31"/>
    <p:sldId id="286" r:id="rId32"/>
    <p:sldId id="287" r:id="rId33"/>
    <p:sldId id="288" r:id="rId34"/>
    <p:sldId id="281" r:id="rId35"/>
    <p:sldId id="282" r:id="rId36"/>
    <p:sldId id="283"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0001"/>
    <a:srgbClr val="262626"/>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97" autoAdjust="0"/>
    <p:restoredTop sz="88605" autoAdjust="0"/>
  </p:normalViewPr>
  <p:slideViewPr>
    <p:cSldViewPr snapToGrid="0">
      <p:cViewPr varScale="1">
        <p:scale>
          <a:sx n="60" d="100"/>
          <a:sy n="60" d="100"/>
        </p:scale>
        <p:origin x="118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DAF5D8-51F5-48EF-A1D8-FB007244E0BB}" type="datetimeFigureOut">
              <a:rPr lang="en-US" smtClean="0"/>
              <a:t>2/27/2020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05A54B-6487-4A50-BE2B-53CA894B1AE8}" type="slidenum">
              <a:rPr lang="en-US" smtClean="0"/>
              <a:t>‹#›</a:t>
            </a:fld>
            <a:endParaRPr lang="en-US"/>
          </a:p>
        </p:txBody>
      </p:sp>
    </p:spTree>
    <p:extLst>
      <p:ext uri="{BB962C8B-B14F-4D97-AF65-F5344CB8AC3E}">
        <p14:creationId xmlns:p14="http://schemas.microsoft.com/office/powerpoint/2010/main" val="4183493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athgoodies.com/lessons/vol6/independent_event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mathgoodies.com/lessons/vol6/mutually_exclusive"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mathgoodies.com/lessons/vol6/mutually_exclusive"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mathgoodies.com/lessons/vol6/mutually_exclusive"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mathgoodies.com/lessons/vol6/mutually_exclusive"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mathgoodies.com/lessons/vol6/mutually_exclusive"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mathgoodies.com/lessons/vol6/mutually_exclusive"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https://www.mathgoodies.com/lessons/vol6/independent_events</a:t>
            </a:r>
            <a:endParaRPr lang="en-US" dirty="0"/>
          </a:p>
        </p:txBody>
      </p:sp>
      <p:sp>
        <p:nvSpPr>
          <p:cNvPr id="4" name="Slide Number Placeholder 3"/>
          <p:cNvSpPr>
            <a:spLocks noGrp="1"/>
          </p:cNvSpPr>
          <p:nvPr>
            <p:ph type="sldNum" sz="quarter" idx="5"/>
          </p:nvPr>
        </p:nvSpPr>
        <p:spPr/>
        <p:txBody>
          <a:bodyPr/>
          <a:lstStyle/>
          <a:p>
            <a:fld id="{9705A54B-6487-4A50-BE2B-53CA894B1AE8}" type="slidenum">
              <a:rPr lang="en-US" smtClean="0"/>
              <a:t>13</a:t>
            </a:fld>
            <a:endParaRPr lang="en-US"/>
          </a:p>
        </p:txBody>
      </p:sp>
    </p:spTree>
    <p:extLst>
      <p:ext uri="{BB962C8B-B14F-4D97-AF65-F5344CB8AC3E}">
        <p14:creationId xmlns:p14="http://schemas.microsoft.com/office/powerpoint/2010/main" val="2090338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https://www.mathgoodies.com/lessons/vol6/mutually_exclusive</a:t>
            </a:r>
            <a:endParaRPr lang="en-US" dirty="0"/>
          </a:p>
        </p:txBody>
      </p:sp>
      <p:sp>
        <p:nvSpPr>
          <p:cNvPr id="4" name="Slide Number Placeholder 3"/>
          <p:cNvSpPr>
            <a:spLocks noGrp="1"/>
          </p:cNvSpPr>
          <p:nvPr>
            <p:ph type="sldNum" sz="quarter" idx="5"/>
          </p:nvPr>
        </p:nvSpPr>
        <p:spPr/>
        <p:txBody>
          <a:bodyPr/>
          <a:lstStyle/>
          <a:p>
            <a:fld id="{9705A54B-6487-4A50-BE2B-53CA894B1AE8}" type="slidenum">
              <a:rPr lang="en-US" smtClean="0"/>
              <a:t>17</a:t>
            </a:fld>
            <a:endParaRPr lang="en-US"/>
          </a:p>
        </p:txBody>
      </p:sp>
    </p:spTree>
    <p:extLst>
      <p:ext uri="{BB962C8B-B14F-4D97-AF65-F5344CB8AC3E}">
        <p14:creationId xmlns:p14="http://schemas.microsoft.com/office/powerpoint/2010/main" val="807677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https://www.mathgoodies.com/lessons/vol6/mutually_exclusive</a:t>
            </a:r>
            <a:endParaRPr lang="en-US" dirty="0"/>
          </a:p>
        </p:txBody>
      </p:sp>
      <p:sp>
        <p:nvSpPr>
          <p:cNvPr id="4" name="Slide Number Placeholder 3"/>
          <p:cNvSpPr>
            <a:spLocks noGrp="1"/>
          </p:cNvSpPr>
          <p:nvPr>
            <p:ph type="sldNum" sz="quarter" idx="5"/>
          </p:nvPr>
        </p:nvSpPr>
        <p:spPr/>
        <p:txBody>
          <a:bodyPr/>
          <a:lstStyle/>
          <a:p>
            <a:fld id="{9705A54B-6487-4A50-BE2B-53CA894B1AE8}" type="slidenum">
              <a:rPr lang="en-US" smtClean="0"/>
              <a:t>27</a:t>
            </a:fld>
            <a:endParaRPr lang="en-US"/>
          </a:p>
        </p:txBody>
      </p:sp>
    </p:spTree>
    <p:extLst>
      <p:ext uri="{BB962C8B-B14F-4D97-AF65-F5344CB8AC3E}">
        <p14:creationId xmlns:p14="http://schemas.microsoft.com/office/powerpoint/2010/main" val="823664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https://www.mathgoodies.com/lessons/vol6/mutually_exclusive</a:t>
            </a:r>
            <a:endParaRPr lang="en-US" dirty="0"/>
          </a:p>
        </p:txBody>
      </p:sp>
      <p:sp>
        <p:nvSpPr>
          <p:cNvPr id="4" name="Slide Number Placeholder 3"/>
          <p:cNvSpPr>
            <a:spLocks noGrp="1"/>
          </p:cNvSpPr>
          <p:nvPr>
            <p:ph type="sldNum" sz="quarter" idx="5"/>
          </p:nvPr>
        </p:nvSpPr>
        <p:spPr/>
        <p:txBody>
          <a:bodyPr/>
          <a:lstStyle/>
          <a:p>
            <a:fld id="{9705A54B-6487-4A50-BE2B-53CA894B1AE8}" type="slidenum">
              <a:rPr lang="en-US" smtClean="0"/>
              <a:t>28</a:t>
            </a:fld>
            <a:endParaRPr lang="en-US"/>
          </a:p>
        </p:txBody>
      </p:sp>
    </p:spTree>
    <p:extLst>
      <p:ext uri="{BB962C8B-B14F-4D97-AF65-F5344CB8AC3E}">
        <p14:creationId xmlns:p14="http://schemas.microsoft.com/office/powerpoint/2010/main" val="1576049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https://www.mathgoodies.com/lessons/vol6/mutually_exclusive</a:t>
            </a:r>
            <a:endParaRPr lang="en-US" dirty="0"/>
          </a:p>
        </p:txBody>
      </p:sp>
      <p:sp>
        <p:nvSpPr>
          <p:cNvPr id="4" name="Slide Number Placeholder 3"/>
          <p:cNvSpPr>
            <a:spLocks noGrp="1"/>
          </p:cNvSpPr>
          <p:nvPr>
            <p:ph type="sldNum" sz="quarter" idx="5"/>
          </p:nvPr>
        </p:nvSpPr>
        <p:spPr/>
        <p:txBody>
          <a:bodyPr/>
          <a:lstStyle/>
          <a:p>
            <a:fld id="{9705A54B-6487-4A50-BE2B-53CA894B1AE8}" type="slidenum">
              <a:rPr lang="en-US" smtClean="0"/>
              <a:t>29</a:t>
            </a:fld>
            <a:endParaRPr lang="en-US"/>
          </a:p>
        </p:txBody>
      </p:sp>
    </p:spTree>
    <p:extLst>
      <p:ext uri="{BB962C8B-B14F-4D97-AF65-F5344CB8AC3E}">
        <p14:creationId xmlns:p14="http://schemas.microsoft.com/office/powerpoint/2010/main" val="1906996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https://www.mathgoodies.com/lessons/vol6/mutually_exclusive</a:t>
            </a:r>
            <a:endParaRPr lang="en-US" dirty="0"/>
          </a:p>
        </p:txBody>
      </p:sp>
      <p:sp>
        <p:nvSpPr>
          <p:cNvPr id="4" name="Slide Number Placeholder 3"/>
          <p:cNvSpPr>
            <a:spLocks noGrp="1"/>
          </p:cNvSpPr>
          <p:nvPr>
            <p:ph type="sldNum" sz="quarter" idx="5"/>
          </p:nvPr>
        </p:nvSpPr>
        <p:spPr/>
        <p:txBody>
          <a:bodyPr/>
          <a:lstStyle/>
          <a:p>
            <a:fld id="{9705A54B-6487-4A50-BE2B-53CA894B1AE8}" type="slidenum">
              <a:rPr lang="en-US" smtClean="0"/>
              <a:t>34</a:t>
            </a:fld>
            <a:endParaRPr lang="en-US"/>
          </a:p>
        </p:txBody>
      </p:sp>
    </p:spTree>
    <p:extLst>
      <p:ext uri="{BB962C8B-B14F-4D97-AF65-F5344CB8AC3E}">
        <p14:creationId xmlns:p14="http://schemas.microsoft.com/office/powerpoint/2010/main" val="1480553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https://www.mathgoodies.com/lessons/vol6/mutually_exclusive</a:t>
            </a:r>
            <a:endParaRPr lang="en-US" dirty="0"/>
          </a:p>
        </p:txBody>
      </p:sp>
      <p:sp>
        <p:nvSpPr>
          <p:cNvPr id="4" name="Slide Number Placeholder 3"/>
          <p:cNvSpPr>
            <a:spLocks noGrp="1"/>
          </p:cNvSpPr>
          <p:nvPr>
            <p:ph type="sldNum" sz="quarter" idx="5"/>
          </p:nvPr>
        </p:nvSpPr>
        <p:spPr/>
        <p:txBody>
          <a:bodyPr/>
          <a:lstStyle/>
          <a:p>
            <a:fld id="{9705A54B-6487-4A50-BE2B-53CA894B1AE8}" type="slidenum">
              <a:rPr lang="en-US" smtClean="0"/>
              <a:t>35</a:t>
            </a:fld>
            <a:endParaRPr lang="en-US"/>
          </a:p>
        </p:txBody>
      </p:sp>
    </p:spTree>
    <p:extLst>
      <p:ext uri="{BB962C8B-B14F-4D97-AF65-F5344CB8AC3E}">
        <p14:creationId xmlns:p14="http://schemas.microsoft.com/office/powerpoint/2010/main" val="4239570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2/27/2020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2/27/2020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2/27/2020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2/27/2020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2/27/2020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2/27/2020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2/27/2020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2/27/2020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2/27/2020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2/27/2020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2/27/2020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2/27/2020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hyperlink" Target="https://www.mathgoodies.com/lessons/vol6/practice_unit6" TargetMode="Externa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en.wikipedia.org/wiki/Function_(mathematics)" TargetMode="External"/><Relationship Id="rId7" Type="http://schemas.openxmlformats.org/officeDocument/2006/relationships/hyperlink" Target="https://en.wikipedia.org/wiki/Realization_(probability)" TargetMode="External"/><Relationship Id="rId2" Type="http://schemas.openxmlformats.org/officeDocument/2006/relationships/hyperlink" Target="https://en.wikipedia.org/wiki/Likelihood_function" TargetMode="External"/><Relationship Id="rId1" Type="http://schemas.openxmlformats.org/officeDocument/2006/relationships/slideLayout" Target="../slideLayouts/slideLayout8.xml"/><Relationship Id="rId6" Type="http://schemas.openxmlformats.org/officeDocument/2006/relationships/hyperlink" Target="https://en.wikipedia.org/wiki/Probability" TargetMode="External"/><Relationship Id="rId5" Type="http://schemas.openxmlformats.org/officeDocument/2006/relationships/hyperlink" Target="https://en.wikipedia.org/wiki/Parameter_space" TargetMode="External"/><Relationship Id="rId4" Type="http://schemas.openxmlformats.org/officeDocument/2006/relationships/hyperlink" Target="https://en.wikipedia.org/wiki/Statistical_parameter" TargetMode="External"/><Relationship Id="rId9"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stats.stackexchange.com/questions/2641/what-is-the-difference-between-likelihood-and-probability" TargetMode="External"/><Relationship Id="rId2" Type="http://schemas.openxmlformats.org/officeDocument/2006/relationships/hyperlink" Target="https://medium.com/@abhinav.mahapatra10/probability-vs-likelihood-bab5b2b42150" TargetMode="External"/><Relationship Id="rId1" Type="http://schemas.openxmlformats.org/officeDocument/2006/relationships/slideLayout" Target="../slideLayouts/slideLayout2.xml"/><Relationship Id="rId5" Type="http://schemas.openxmlformats.org/officeDocument/2006/relationships/hyperlink" Target="https://www.youtube.com/watch?v=pYxNSUDSFH4" TargetMode="External"/><Relationship Id="rId4" Type="http://schemas.openxmlformats.org/officeDocument/2006/relationships/hyperlink" Target="https://towardsdatascience.com/probability-concepts-explained-maximum-likelihood-estimation-c7b4342fdbb1"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statisticshowto.datasciencecentral.com/probability-and-statistics/probability-main-index/"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8000" dirty="0"/>
              <a:t>Statistics – Probability Distribution</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sz="2400" cap="none" dirty="0">
                <a:solidFill>
                  <a:schemeClr val="tx1">
                    <a:lumMod val="85000"/>
                    <a:lumOff val="15000"/>
                  </a:schemeClr>
                </a:solidFill>
              </a:rPr>
              <a:t>By</a:t>
            </a:r>
            <a:r>
              <a:rPr lang="en-US" sz="2400" dirty="0">
                <a:solidFill>
                  <a:schemeClr val="tx1">
                    <a:lumMod val="85000"/>
                    <a:lumOff val="15000"/>
                  </a:schemeClr>
                </a:solidFill>
              </a:rPr>
              <a:t> </a:t>
            </a:r>
            <a:r>
              <a:rPr lang="en-US" cap="none" dirty="0"/>
              <a:t>Saravanan</a:t>
            </a:r>
            <a:r>
              <a:rPr lang="en-US" sz="2400" cap="none" dirty="0">
                <a:solidFill>
                  <a:schemeClr val="tx1">
                    <a:lumMod val="85000"/>
                    <a:lumOff val="15000"/>
                  </a:schemeClr>
                </a:solidFill>
              </a:rPr>
              <a:t> </a:t>
            </a:r>
            <a:r>
              <a:rPr lang="en-US" sz="2400" cap="none" dirty="0" err="1">
                <a:solidFill>
                  <a:schemeClr val="tx1">
                    <a:lumMod val="85000"/>
                    <a:lumOff val="15000"/>
                  </a:schemeClr>
                </a:solidFill>
              </a:rPr>
              <a:t>durai</a:t>
            </a:r>
            <a:r>
              <a:rPr lang="en-US" sz="2400" cap="none" dirty="0">
                <a:solidFill>
                  <a:schemeClr val="tx1">
                    <a:lumMod val="85000"/>
                    <a:lumOff val="15000"/>
                  </a:schemeClr>
                </a:solidFill>
              </a:rPr>
              <a:t>.</a:t>
            </a:r>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4DF01-1E0A-4407-9884-8DD14FD70278}"/>
              </a:ext>
            </a:extLst>
          </p:cNvPr>
          <p:cNvSpPr>
            <a:spLocks noGrp="1"/>
          </p:cNvSpPr>
          <p:nvPr>
            <p:ph type="title"/>
          </p:nvPr>
        </p:nvSpPr>
        <p:spPr>
          <a:xfrm>
            <a:off x="643466" y="786383"/>
            <a:ext cx="3517567" cy="2093975"/>
          </a:xfrm>
          <a:prstGeom prst="rect">
            <a:avLst/>
          </a:prstGeom>
        </p:spPr>
        <p:txBody>
          <a:bodyPr anchor="b">
            <a:normAutofit/>
          </a:bodyPr>
          <a:lstStyle/>
          <a:p>
            <a:r>
              <a:rPr lang="en-US" dirty="0"/>
              <a:t>Multiplication Rule</a:t>
            </a:r>
          </a:p>
        </p:txBody>
      </p:sp>
      <p:sp>
        <p:nvSpPr>
          <p:cNvPr id="23" name="Content Placeholder 2">
            <a:extLst>
              <a:ext uri="{FF2B5EF4-FFF2-40B4-BE49-F238E27FC236}">
                <a16:creationId xmlns:a16="http://schemas.microsoft.com/office/drawing/2014/main" id="{92EE19A9-A2E9-4EC7-BA16-C2CAF93EE3E2}"/>
              </a:ext>
            </a:extLst>
          </p:cNvPr>
          <p:cNvSpPr>
            <a:spLocks noGrp="1"/>
          </p:cNvSpPr>
          <p:nvPr>
            <p:ph idx="1"/>
          </p:nvPr>
        </p:nvSpPr>
        <p:spPr>
          <a:xfrm>
            <a:off x="5458984" y="812799"/>
            <a:ext cx="5928344" cy="5294757"/>
          </a:xfrm>
          <a:prstGeom prst="rect">
            <a:avLst/>
          </a:prstGeom>
        </p:spPr>
        <p:txBody>
          <a:bodyPr>
            <a:normAutofit/>
          </a:bodyPr>
          <a:lstStyle/>
          <a:p>
            <a:r>
              <a:rPr lang="en-US" dirty="0"/>
              <a:t>The </a:t>
            </a:r>
            <a:r>
              <a:rPr lang="en-US" b="1" dirty="0"/>
              <a:t>Multiplication Rule of Probability</a:t>
            </a:r>
            <a:r>
              <a:rPr lang="en-US" dirty="0"/>
              <a:t> means to find the probability of the intersection of two events, multiply the two probabilities. </a:t>
            </a:r>
          </a:p>
          <a:p>
            <a:r>
              <a:rPr lang="en-US" dirty="0"/>
              <a:t>When you want to know the probability of two events occurring, that is called the intersection of the two events. The Multiplication Rule of Probability is used to find the intersection of two different sets of events, called independent and dependent events. </a:t>
            </a:r>
            <a:r>
              <a:rPr lang="en-US" b="1" dirty="0"/>
              <a:t>Independent events</a:t>
            </a:r>
            <a:r>
              <a:rPr lang="en-US" dirty="0"/>
              <a:t> are when the probability of an event is not affected by a previous event. A </a:t>
            </a:r>
            <a:r>
              <a:rPr lang="en-US" b="1" dirty="0"/>
              <a:t>dependent event</a:t>
            </a:r>
            <a:r>
              <a:rPr lang="en-US" dirty="0"/>
              <a:t> is when one event influences the outcome of another event in a probability scenario. To find the intersection of two events, whether they are independent or dependent, multiply the two probabilities together. </a:t>
            </a:r>
          </a:p>
          <a:p>
            <a:endParaRPr lang="en-US" dirty="0"/>
          </a:p>
        </p:txBody>
      </p:sp>
      <p:sp>
        <p:nvSpPr>
          <p:cNvPr id="24" name="Text Placeholder 3">
            <a:extLst>
              <a:ext uri="{FF2B5EF4-FFF2-40B4-BE49-F238E27FC236}">
                <a16:creationId xmlns:a16="http://schemas.microsoft.com/office/drawing/2014/main" id="{6F631BDC-3506-4870-A39B-536DFFABBAD7}"/>
              </a:ext>
            </a:extLst>
          </p:cNvPr>
          <p:cNvSpPr>
            <a:spLocks noGrp="1"/>
          </p:cNvSpPr>
          <p:nvPr>
            <p:ph type="body" sz="half" idx="2"/>
          </p:nvPr>
        </p:nvSpPr>
        <p:spPr>
          <a:xfrm>
            <a:off x="643465" y="3043050"/>
            <a:ext cx="3517567" cy="3064505"/>
          </a:xfrm>
        </p:spPr>
        <p:txBody>
          <a:bodyPr/>
          <a:lstStyle/>
          <a:p>
            <a:endParaRPr lang="en-US"/>
          </a:p>
        </p:txBody>
      </p:sp>
    </p:spTree>
    <p:extLst>
      <p:ext uri="{BB962C8B-B14F-4D97-AF65-F5344CB8AC3E}">
        <p14:creationId xmlns:p14="http://schemas.microsoft.com/office/powerpoint/2010/main" val="1569798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8D8E78-4D17-4EB5-96E9-7EB2BE2FBC88}"/>
              </a:ext>
            </a:extLst>
          </p:cNvPr>
          <p:cNvPicPr>
            <a:picLocks noChangeAspect="1"/>
          </p:cNvPicPr>
          <p:nvPr/>
        </p:nvPicPr>
        <p:blipFill>
          <a:blip r:embed="rId2"/>
          <a:stretch>
            <a:fillRect/>
          </a:stretch>
        </p:blipFill>
        <p:spPr>
          <a:xfrm>
            <a:off x="385010" y="394677"/>
            <a:ext cx="11421979" cy="5498040"/>
          </a:xfrm>
          <a:prstGeom prst="rect">
            <a:avLst/>
          </a:prstGeom>
        </p:spPr>
      </p:pic>
    </p:spTree>
    <p:extLst>
      <p:ext uri="{BB962C8B-B14F-4D97-AF65-F5344CB8AC3E}">
        <p14:creationId xmlns:p14="http://schemas.microsoft.com/office/powerpoint/2010/main" val="8239729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6B1547D-4901-4B7D-A559-BC8117A85B31}"/>
              </a:ext>
            </a:extLst>
          </p:cNvPr>
          <p:cNvSpPr/>
          <p:nvPr/>
        </p:nvSpPr>
        <p:spPr>
          <a:xfrm>
            <a:off x="665747" y="870750"/>
            <a:ext cx="11197389" cy="1200329"/>
          </a:xfrm>
          <a:prstGeom prst="rect">
            <a:avLst/>
          </a:prstGeom>
        </p:spPr>
        <p:txBody>
          <a:bodyPr wrap="square">
            <a:spAutoFit/>
          </a:bodyPr>
          <a:lstStyle/>
          <a:p>
            <a:r>
              <a:rPr lang="en-US" dirty="0"/>
              <a:t>Gary and Steve are putting together campaign buttons for a rally they are both hosting in a few days. There are 30 buttons total, 13 buttons are blue and 17 buttons are red. Gary puts all of the buttons into a bag. Steve and Gary both want to wear red buttons to the rally. What is the probability that Gary will pull two red buttons in a row out of the bag without looking?</a:t>
            </a:r>
          </a:p>
        </p:txBody>
      </p:sp>
      <p:sp>
        <p:nvSpPr>
          <p:cNvPr id="4" name="Title 1">
            <a:extLst>
              <a:ext uri="{FF2B5EF4-FFF2-40B4-BE49-F238E27FC236}">
                <a16:creationId xmlns:a16="http://schemas.microsoft.com/office/drawing/2014/main" id="{86A72237-7C57-4320-B71D-662ECDDEE0D9}"/>
              </a:ext>
            </a:extLst>
          </p:cNvPr>
          <p:cNvSpPr txBox="1">
            <a:spLocks/>
          </p:cNvSpPr>
          <p:nvPr/>
        </p:nvSpPr>
        <p:spPr>
          <a:xfrm>
            <a:off x="0" y="16042"/>
            <a:ext cx="10058400" cy="657726"/>
          </a:xfrm>
          <a:prstGeom prst="rect">
            <a:avLst/>
          </a:prstGeom>
        </p:spPr>
        <p:txBody>
          <a:bodyPr anchor="b">
            <a:normAutofit fontScale="92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dirty="0"/>
              <a:t>Dependent Events – Multiplication </a:t>
            </a:r>
          </a:p>
        </p:txBody>
      </p:sp>
      <p:sp>
        <p:nvSpPr>
          <p:cNvPr id="3" name="Rectangle 2">
            <a:extLst>
              <a:ext uri="{FF2B5EF4-FFF2-40B4-BE49-F238E27FC236}">
                <a16:creationId xmlns:a16="http://schemas.microsoft.com/office/drawing/2014/main" id="{54C59C65-D1B8-4780-8FCD-31A0719BEBD8}"/>
              </a:ext>
            </a:extLst>
          </p:cNvPr>
          <p:cNvSpPr/>
          <p:nvPr/>
        </p:nvSpPr>
        <p:spPr>
          <a:xfrm>
            <a:off x="665747" y="2071079"/>
            <a:ext cx="10860505" cy="4196533"/>
          </a:xfrm>
          <a:prstGeom prst="rect">
            <a:avLst/>
          </a:prstGeom>
        </p:spPr>
        <p:txBody>
          <a:bodyPr wrap="square">
            <a:spAutoFit/>
          </a:bodyPr>
          <a:lstStyle/>
          <a:p>
            <a:pPr>
              <a:lnSpc>
                <a:spcPct val="150000"/>
              </a:lnSpc>
            </a:pPr>
            <a:r>
              <a:rPr lang="en-US" dirty="0"/>
              <a:t>There are 30 buttons total, 13 buttons are blue and 17 buttons are red. What is the probability that Gary will pull two red buttons in a row out of the bag without looking? The first time Gary pulls a button out he has the probability of 17/30, or approximately 57%. The numerator in this probability exercise is 17, the total number of red buttons. The denominator in this probability exercise is 30, the total number of buttons. </a:t>
            </a:r>
          </a:p>
          <a:p>
            <a:pPr>
              <a:lnSpc>
                <a:spcPct val="150000"/>
              </a:lnSpc>
            </a:pPr>
            <a:endParaRPr lang="en-US" dirty="0"/>
          </a:p>
          <a:p>
            <a:pPr>
              <a:lnSpc>
                <a:spcPct val="150000"/>
              </a:lnSpc>
            </a:pPr>
            <a:r>
              <a:rPr lang="en-US" dirty="0"/>
              <a:t>If he does not put this button back in to the bag, then the second probability of Gary pulling a red button from the bag is 16/29, or approximately 55%. The numerator in this probability exercise is 16, the total number of red buttons remaining in the bag. The denominator in this probability exercise is 29, the total number of buttons remaining. To find the intersection of these two events using the multiplication rule of probability, simply multiply the two probabilities together: 17/30 * 16/29 = .308 or approximately 31%. </a:t>
            </a:r>
          </a:p>
        </p:txBody>
      </p:sp>
    </p:spTree>
    <p:extLst>
      <p:ext uri="{BB962C8B-B14F-4D97-AF65-F5344CB8AC3E}">
        <p14:creationId xmlns:p14="http://schemas.microsoft.com/office/powerpoint/2010/main" val="202152406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nextCondLst>
                <p:cond evt="onClick" delay="0">
                  <p:tgtEl>
                    <p:spTgt spid="2"/>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4B3C8-97FE-4CE0-B653-09541E475462}"/>
              </a:ext>
            </a:extLst>
          </p:cNvPr>
          <p:cNvSpPr>
            <a:spLocks noGrp="1"/>
          </p:cNvSpPr>
          <p:nvPr>
            <p:ph type="title"/>
          </p:nvPr>
        </p:nvSpPr>
        <p:spPr>
          <a:xfrm>
            <a:off x="0" y="13887"/>
            <a:ext cx="10058400" cy="691965"/>
          </a:xfrm>
        </p:spPr>
        <p:txBody>
          <a:bodyPr>
            <a:normAutofit/>
          </a:bodyPr>
          <a:lstStyle/>
          <a:p>
            <a:r>
              <a:rPr lang="en-US" sz="3600" dirty="0"/>
              <a:t>Computing Probability (Multiplication  rule)</a:t>
            </a:r>
          </a:p>
        </p:txBody>
      </p:sp>
      <p:pic>
        <p:nvPicPr>
          <p:cNvPr id="6" name="Picture 5">
            <a:extLst>
              <a:ext uri="{FF2B5EF4-FFF2-40B4-BE49-F238E27FC236}">
                <a16:creationId xmlns:a16="http://schemas.microsoft.com/office/drawing/2014/main" id="{C958662B-C38D-45FE-A3BC-6BF11255D117}"/>
              </a:ext>
            </a:extLst>
          </p:cNvPr>
          <p:cNvPicPr>
            <a:picLocks noChangeAspect="1"/>
          </p:cNvPicPr>
          <p:nvPr/>
        </p:nvPicPr>
        <p:blipFill>
          <a:blip r:embed="rId3"/>
          <a:stretch>
            <a:fillRect/>
          </a:stretch>
        </p:blipFill>
        <p:spPr>
          <a:xfrm>
            <a:off x="408944" y="4246203"/>
            <a:ext cx="10105928" cy="2409972"/>
          </a:xfrm>
          <a:prstGeom prst="rect">
            <a:avLst/>
          </a:prstGeom>
        </p:spPr>
      </p:pic>
      <p:pic>
        <p:nvPicPr>
          <p:cNvPr id="11" name="Picture 10">
            <a:extLst>
              <a:ext uri="{FF2B5EF4-FFF2-40B4-BE49-F238E27FC236}">
                <a16:creationId xmlns:a16="http://schemas.microsoft.com/office/drawing/2014/main" id="{1A14BB90-5607-41CC-A8E4-383555828088}"/>
              </a:ext>
            </a:extLst>
          </p:cNvPr>
          <p:cNvPicPr>
            <a:picLocks noChangeAspect="1"/>
          </p:cNvPicPr>
          <p:nvPr/>
        </p:nvPicPr>
        <p:blipFill>
          <a:blip r:embed="rId4"/>
          <a:stretch>
            <a:fillRect/>
          </a:stretch>
        </p:blipFill>
        <p:spPr>
          <a:xfrm>
            <a:off x="102978" y="705852"/>
            <a:ext cx="10717860" cy="3387658"/>
          </a:xfrm>
          <a:prstGeom prst="rect">
            <a:avLst/>
          </a:prstGeom>
        </p:spPr>
      </p:pic>
    </p:spTree>
    <p:extLst>
      <p:ext uri="{BB962C8B-B14F-4D97-AF65-F5344CB8AC3E}">
        <p14:creationId xmlns:p14="http://schemas.microsoft.com/office/powerpoint/2010/main" val="3033263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AB7F4-E826-4E8E-8426-0D69C30D3CF6}"/>
              </a:ext>
            </a:extLst>
          </p:cNvPr>
          <p:cNvSpPr>
            <a:spLocks noGrp="1"/>
          </p:cNvSpPr>
          <p:nvPr>
            <p:ph type="title"/>
          </p:nvPr>
        </p:nvSpPr>
        <p:spPr>
          <a:xfrm>
            <a:off x="182880" y="-579671"/>
            <a:ext cx="10058400" cy="1450757"/>
          </a:xfrm>
          <a:prstGeom prst="rect">
            <a:avLst/>
          </a:prstGeom>
        </p:spPr>
        <p:txBody>
          <a:bodyPr anchor="b">
            <a:normAutofit/>
          </a:bodyPr>
          <a:lstStyle/>
          <a:p>
            <a:r>
              <a:rPr lang="en-US" dirty="0"/>
              <a:t>Mutually Exclusive Events</a:t>
            </a:r>
          </a:p>
        </p:txBody>
      </p:sp>
      <p:pic>
        <p:nvPicPr>
          <p:cNvPr id="4" name="Picture 3">
            <a:extLst>
              <a:ext uri="{FF2B5EF4-FFF2-40B4-BE49-F238E27FC236}">
                <a16:creationId xmlns:a16="http://schemas.microsoft.com/office/drawing/2014/main" id="{CFB740D7-4426-4241-B9D4-BD9039764493}"/>
              </a:ext>
            </a:extLst>
          </p:cNvPr>
          <p:cNvPicPr>
            <a:picLocks noChangeAspect="1"/>
          </p:cNvPicPr>
          <p:nvPr/>
        </p:nvPicPr>
        <p:blipFill>
          <a:blip r:embed="rId2"/>
          <a:stretch>
            <a:fillRect/>
          </a:stretch>
        </p:blipFill>
        <p:spPr>
          <a:xfrm>
            <a:off x="0" y="871086"/>
            <a:ext cx="10700082" cy="5815126"/>
          </a:xfrm>
          <a:prstGeom prst="rect">
            <a:avLst/>
          </a:prstGeom>
          <a:noFill/>
        </p:spPr>
      </p:pic>
    </p:spTree>
    <p:extLst>
      <p:ext uri="{BB962C8B-B14F-4D97-AF65-F5344CB8AC3E}">
        <p14:creationId xmlns:p14="http://schemas.microsoft.com/office/powerpoint/2010/main" val="1107927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1F710-4D8A-45BA-AE48-4ED4DC8BA8DB}"/>
              </a:ext>
            </a:extLst>
          </p:cNvPr>
          <p:cNvSpPr>
            <a:spLocks noGrp="1"/>
          </p:cNvSpPr>
          <p:nvPr>
            <p:ph type="title"/>
          </p:nvPr>
        </p:nvSpPr>
        <p:spPr>
          <a:xfrm>
            <a:off x="643466" y="786383"/>
            <a:ext cx="3517567" cy="2093975"/>
          </a:xfrm>
          <a:prstGeom prst="rect">
            <a:avLst/>
          </a:prstGeom>
        </p:spPr>
        <p:txBody>
          <a:bodyPr anchor="b">
            <a:normAutofit/>
          </a:bodyPr>
          <a:lstStyle/>
          <a:p>
            <a:r>
              <a:rPr lang="en-US" sz="3100" dirty="0"/>
              <a:t>Mutual Exclusive &amp; Independent Events Difference</a:t>
            </a:r>
          </a:p>
        </p:txBody>
      </p:sp>
      <p:pic>
        <p:nvPicPr>
          <p:cNvPr id="4" name="Picture 3">
            <a:extLst>
              <a:ext uri="{FF2B5EF4-FFF2-40B4-BE49-F238E27FC236}">
                <a16:creationId xmlns:a16="http://schemas.microsoft.com/office/drawing/2014/main" id="{E03AB23E-0A1D-475B-897E-546CBB767193}"/>
              </a:ext>
            </a:extLst>
          </p:cNvPr>
          <p:cNvPicPr>
            <a:picLocks noChangeAspect="1"/>
          </p:cNvPicPr>
          <p:nvPr/>
        </p:nvPicPr>
        <p:blipFill rotWithShape="1">
          <a:blip r:embed="rId2"/>
          <a:srcRect b="2391"/>
          <a:stretch/>
        </p:blipFill>
        <p:spPr>
          <a:xfrm>
            <a:off x="4759258" y="808481"/>
            <a:ext cx="7432742" cy="4748143"/>
          </a:xfrm>
          <a:prstGeom prst="rect">
            <a:avLst/>
          </a:prstGeom>
          <a:noFill/>
        </p:spPr>
      </p:pic>
      <p:sp>
        <p:nvSpPr>
          <p:cNvPr id="5" name="Rectangle 4">
            <a:extLst>
              <a:ext uri="{FF2B5EF4-FFF2-40B4-BE49-F238E27FC236}">
                <a16:creationId xmlns:a16="http://schemas.microsoft.com/office/drawing/2014/main" id="{BAE76AD1-8FF2-4E15-B7E6-BA3852129E9C}"/>
              </a:ext>
            </a:extLst>
          </p:cNvPr>
          <p:cNvSpPr/>
          <p:nvPr/>
        </p:nvSpPr>
        <p:spPr>
          <a:xfrm>
            <a:off x="643466" y="4657363"/>
            <a:ext cx="3689684" cy="1754326"/>
          </a:xfrm>
          <a:prstGeom prst="rect">
            <a:avLst/>
          </a:prstGeom>
        </p:spPr>
        <p:txBody>
          <a:bodyPr wrap="square">
            <a:spAutoFit/>
          </a:bodyPr>
          <a:lstStyle/>
          <a:p>
            <a:pPr fontAlgn="base"/>
            <a:r>
              <a:rPr lang="en-US" i="1" dirty="0">
                <a:solidFill>
                  <a:srgbClr val="FFFF00"/>
                </a:solidFill>
                <a:latin typeface="inherit"/>
              </a:rPr>
              <a:t>Mutually exclusive events are not independent, and independent events cannot be mutually exclusive. (Events of measure zero excepted.)</a:t>
            </a:r>
          </a:p>
          <a:p>
            <a:br>
              <a:rPr lang="en-US" i="1" dirty="0">
                <a:solidFill>
                  <a:srgbClr val="FFFF00"/>
                </a:solidFill>
                <a:latin typeface="Arial" panose="020B0604020202020204" pitchFamily="34" charset="0"/>
              </a:rPr>
            </a:br>
            <a:endParaRPr lang="en-US" i="1" dirty="0">
              <a:solidFill>
                <a:srgbClr val="FFFF00"/>
              </a:solidFill>
            </a:endParaRPr>
          </a:p>
        </p:txBody>
      </p:sp>
    </p:spTree>
    <p:extLst>
      <p:ext uri="{BB962C8B-B14F-4D97-AF65-F5344CB8AC3E}">
        <p14:creationId xmlns:p14="http://schemas.microsoft.com/office/powerpoint/2010/main" val="1258068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4B3C8-97FE-4CE0-B653-09541E475462}"/>
              </a:ext>
            </a:extLst>
          </p:cNvPr>
          <p:cNvSpPr>
            <a:spLocks noGrp="1"/>
          </p:cNvSpPr>
          <p:nvPr>
            <p:ph type="title"/>
          </p:nvPr>
        </p:nvSpPr>
        <p:spPr>
          <a:xfrm>
            <a:off x="1097280" y="286603"/>
            <a:ext cx="10058400" cy="1450757"/>
          </a:xfrm>
          <a:prstGeom prst="rect">
            <a:avLst/>
          </a:prstGeom>
        </p:spPr>
        <p:txBody>
          <a:bodyPr anchor="b">
            <a:normAutofit fontScale="90000"/>
          </a:bodyPr>
          <a:lstStyle/>
          <a:p>
            <a:r>
              <a:rPr lang="en-US" b="1" dirty="0"/>
              <a:t>Mutually Exclusive</a:t>
            </a:r>
            <a:br>
              <a:rPr lang="en-US" b="1" dirty="0"/>
            </a:br>
            <a:r>
              <a:rPr lang="en-US" dirty="0"/>
              <a:t> and Non </a:t>
            </a:r>
            <a:r>
              <a:rPr lang="en-US" b="1" dirty="0"/>
              <a:t>Mutually Exclusive quiz</a:t>
            </a:r>
            <a:endParaRPr lang="en-US" dirty="0"/>
          </a:p>
        </p:txBody>
      </p:sp>
      <p:sp>
        <p:nvSpPr>
          <p:cNvPr id="3" name="TextBox 2">
            <a:extLst>
              <a:ext uri="{FF2B5EF4-FFF2-40B4-BE49-F238E27FC236}">
                <a16:creationId xmlns:a16="http://schemas.microsoft.com/office/drawing/2014/main" id="{04698531-86FC-4E43-BD97-1825E944CBC5}"/>
              </a:ext>
            </a:extLst>
          </p:cNvPr>
          <p:cNvSpPr txBox="1"/>
          <p:nvPr/>
        </p:nvSpPr>
        <p:spPr>
          <a:xfrm>
            <a:off x="533798" y="2053389"/>
            <a:ext cx="10621882" cy="400110"/>
          </a:xfrm>
          <a:prstGeom prst="rect">
            <a:avLst/>
          </a:prstGeom>
          <a:noFill/>
        </p:spPr>
        <p:txBody>
          <a:bodyPr wrap="none" rtlCol="0">
            <a:spAutoFit/>
          </a:bodyPr>
          <a:lstStyle/>
          <a:p>
            <a:r>
              <a:rPr lang="en-US" sz="2000" dirty="0"/>
              <a:t>A single 6-sided die is rolled. </a:t>
            </a:r>
            <a:r>
              <a:rPr lang="en-US" dirty="0"/>
              <a:t>What</a:t>
            </a:r>
            <a:r>
              <a:rPr lang="en-US" sz="2000" dirty="0"/>
              <a:t> is the probability of rolling an odd number or an even number?</a:t>
            </a:r>
          </a:p>
        </p:txBody>
      </p:sp>
      <p:sp>
        <p:nvSpPr>
          <p:cNvPr id="4" name="Rectangle 3">
            <a:extLst>
              <a:ext uri="{FF2B5EF4-FFF2-40B4-BE49-F238E27FC236}">
                <a16:creationId xmlns:a16="http://schemas.microsoft.com/office/drawing/2014/main" id="{ADA2C8BB-AE89-4051-B8F5-6156C122829A}"/>
              </a:ext>
            </a:extLst>
          </p:cNvPr>
          <p:cNvSpPr/>
          <p:nvPr/>
        </p:nvSpPr>
        <p:spPr>
          <a:xfrm>
            <a:off x="533798" y="2505670"/>
            <a:ext cx="6096000" cy="923330"/>
          </a:xfrm>
          <a:prstGeom prst="rect">
            <a:avLst/>
          </a:prstGeom>
        </p:spPr>
        <p:txBody>
          <a:bodyPr>
            <a:spAutoFit/>
          </a:bodyPr>
          <a:lstStyle/>
          <a:p>
            <a:r>
              <a:rPr lang="en-US" dirty="0">
                <a:solidFill>
                  <a:srgbClr val="000000"/>
                </a:solidFill>
                <a:latin typeface="verdana" panose="020B0604030504040204" pitchFamily="34" charset="0"/>
              </a:rPr>
              <a:t>Possibilities:</a:t>
            </a:r>
          </a:p>
          <a:p>
            <a:r>
              <a:rPr lang="en-US" dirty="0">
                <a:solidFill>
                  <a:srgbClr val="000000"/>
                </a:solidFill>
                <a:latin typeface="verdana" panose="020B0604030504040204" pitchFamily="34" charset="0"/>
              </a:rPr>
              <a:t>1. The number rolled can be an odd number.</a:t>
            </a:r>
          </a:p>
          <a:p>
            <a:r>
              <a:rPr lang="en-US" dirty="0">
                <a:solidFill>
                  <a:srgbClr val="000000"/>
                </a:solidFill>
                <a:latin typeface="verdana" panose="020B0604030504040204" pitchFamily="34" charset="0"/>
              </a:rPr>
              <a:t>2. The number rolled can be an even number.</a:t>
            </a:r>
          </a:p>
        </p:txBody>
      </p:sp>
      <p:sp>
        <p:nvSpPr>
          <p:cNvPr id="5" name="Rectangle: Rounded Corners 4">
            <a:extLst>
              <a:ext uri="{FF2B5EF4-FFF2-40B4-BE49-F238E27FC236}">
                <a16:creationId xmlns:a16="http://schemas.microsoft.com/office/drawing/2014/main" id="{DDCA0932-4042-43D1-B308-E3FC1CFCBA91}"/>
              </a:ext>
            </a:extLst>
          </p:cNvPr>
          <p:cNvSpPr/>
          <p:nvPr/>
        </p:nvSpPr>
        <p:spPr>
          <a:xfrm>
            <a:off x="6469377" y="2935251"/>
            <a:ext cx="1776265" cy="400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Check Answer</a:t>
            </a:r>
          </a:p>
        </p:txBody>
      </p:sp>
      <p:sp>
        <p:nvSpPr>
          <p:cNvPr id="7" name="TextBox 6">
            <a:extLst>
              <a:ext uri="{FF2B5EF4-FFF2-40B4-BE49-F238E27FC236}">
                <a16:creationId xmlns:a16="http://schemas.microsoft.com/office/drawing/2014/main" id="{EB45C675-4B67-40CB-B54F-BE7715E68EA7}"/>
              </a:ext>
            </a:extLst>
          </p:cNvPr>
          <p:cNvSpPr txBox="1"/>
          <p:nvPr/>
        </p:nvSpPr>
        <p:spPr>
          <a:xfrm>
            <a:off x="8935453" y="2967335"/>
            <a:ext cx="1961884" cy="369332"/>
          </a:xfrm>
          <a:prstGeom prst="rect">
            <a:avLst/>
          </a:prstGeom>
          <a:noFill/>
        </p:spPr>
        <p:txBody>
          <a:bodyPr wrap="none" rtlCol="0">
            <a:spAutoFit/>
          </a:bodyPr>
          <a:lstStyle/>
          <a:p>
            <a:r>
              <a:rPr lang="en-US" dirty="0"/>
              <a:t>Mutually Exclusive</a:t>
            </a:r>
          </a:p>
        </p:txBody>
      </p:sp>
      <p:sp>
        <p:nvSpPr>
          <p:cNvPr id="8" name="Rectangle 7">
            <a:extLst>
              <a:ext uri="{FF2B5EF4-FFF2-40B4-BE49-F238E27FC236}">
                <a16:creationId xmlns:a16="http://schemas.microsoft.com/office/drawing/2014/main" id="{278D6CE5-AF68-4C2D-8BF0-18697DF21936}"/>
              </a:ext>
            </a:extLst>
          </p:cNvPr>
          <p:cNvSpPr/>
          <p:nvPr/>
        </p:nvSpPr>
        <p:spPr>
          <a:xfrm>
            <a:off x="544023" y="3769878"/>
            <a:ext cx="10353314" cy="369332"/>
          </a:xfrm>
          <a:prstGeom prst="rect">
            <a:avLst/>
          </a:prstGeom>
        </p:spPr>
        <p:txBody>
          <a:bodyPr wrap="square">
            <a:spAutoFit/>
          </a:bodyPr>
          <a:lstStyle/>
          <a:p>
            <a:r>
              <a:rPr lang="en-US" dirty="0">
                <a:solidFill>
                  <a:srgbClr val="000000"/>
                </a:solidFill>
                <a:latin typeface="verdana" panose="020B0604030504040204" pitchFamily="34" charset="0"/>
              </a:rPr>
              <a:t>A single 6-sided die is rolled. What is the probability of rolling a 5 or an odd number?</a:t>
            </a:r>
          </a:p>
        </p:txBody>
      </p:sp>
      <p:sp>
        <p:nvSpPr>
          <p:cNvPr id="9" name="Rectangle 8">
            <a:extLst>
              <a:ext uri="{FF2B5EF4-FFF2-40B4-BE49-F238E27FC236}">
                <a16:creationId xmlns:a16="http://schemas.microsoft.com/office/drawing/2014/main" id="{03619600-A6FF-48BC-87D1-247363E8E065}"/>
              </a:ext>
            </a:extLst>
          </p:cNvPr>
          <p:cNvSpPr/>
          <p:nvPr/>
        </p:nvSpPr>
        <p:spPr>
          <a:xfrm>
            <a:off x="533798" y="4651740"/>
            <a:ext cx="6096000" cy="1477328"/>
          </a:xfrm>
          <a:prstGeom prst="rect">
            <a:avLst/>
          </a:prstGeom>
        </p:spPr>
        <p:txBody>
          <a:bodyPr>
            <a:spAutoFit/>
          </a:bodyPr>
          <a:lstStyle/>
          <a:p>
            <a:r>
              <a:rPr lang="en-US" dirty="0">
                <a:solidFill>
                  <a:srgbClr val="000000"/>
                </a:solidFill>
                <a:latin typeface="verdana" panose="020B0604030504040204" pitchFamily="34" charset="0"/>
              </a:rPr>
              <a:t>Possibilities:</a:t>
            </a:r>
          </a:p>
          <a:p>
            <a:r>
              <a:rPr lang="en-US" dirty="0">
                <a:solidFill>
                  <a:srgbClr val="000000"/>
                </a:solidFill>
                <a:latin typeface="verdana" panose="020B0604030504040204" pitchFamily="34" charset="0"/>
              </a:rPr>
              <a:t>1. The number rolled can be a 5.</a:t>
            </a:r>
          </a:p>
          <a:p>
            <a:r>
              <a:rPr lang="en-US" dirty="0">
                <a:solidFill>
                  <a:srgbClr val="000000"/>
                </a:solidFill>
                <a:latin typeface="verdana" panose="020B0604030504040204" pitchFamily="34" charset="0"/>
              </a:rPr>
              <a:t>2. The number rolled can be an odd number (1, 3 or 5).</a:t>
            </a:r>
          </a:p>
          <a:p>
            <a:r>
              <a:rPr lang="en-US" dirty="0">
                <a:solidFill>
                  <a:srgbClr val="000000"/>
                </a:solidFill>
                <a:latin typeface="verdana" panose="020B0604030504040204" pitchFamily="34" charset="0"/>
              </a:rPr>
              <a:t>3. The number rolled can be a 5 and odd.</a:t>
            </a:r>
          </a:p>
        </p:txBody>
      </p:sp>
      <p:sp>
        <p:nvSpPr>
          <p:cNvPr id="10" name="TextBox 9">
            <a:extLst>
              <a:ext uri="{FF2B5EF4-FFF2-40B4-BE49-F238E27FC236}">
                <a16:creationId xmlns:a16="http://schemas.microsoft.com/office/drawing/2014/main" id="{8A22CC51-A180-4048-A2C6-9F59C5AC590F}"/>
              </a:ext>
            </a:extLst>
          </p:cNvPr>
          <p:cNvSpPr txBox="1"/>
          <p:nvPr/>
        </p:nvSpPr>
        <p:spPr>
          <a:xfrm>
            <a:off x="8935453" y="5021072"/>
            <a:ext cx="2418547" cy="369332"/>
          </a:xfrm>
          <a:prstGeom prst="rect">
            <a:avLst/>
          </a:prstGeom>
          <a:noFill/>
        </p:spPr>
        <p:txBody>
          <a:bodyPr wrap="none" rtlCol="0">
            <a:spAutoFit/>
          </a:bodyPr>
          <a:lstStyle/>
          <a:p>
            <a:r>
              <a:rPr lang="en-US" dirty="0"/>
              <a:t> Not Mutually Exclusive</a:t>
            </a:r>
          </a:p>
        </p:txBody>
      </p:sp>
    </p:spTree>
    <p:extLst>
      <p:ext uri="{BB962C8B-B14F-4D97-AF65-F5344CB8AC3E}">
        <p14:creationId xmlns:p14="http://schemas.microsoft.com/office/powerpoint/2010/main" val="589324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4B3C8-97FE-4CE0-B653-09541E475462}"/>
              </a:ext>
            </a:extLst>
          </p:cNvPr>
          <p:cNvSpPr>
            <a:spLocks noGrp="1"/>
          </p:cNvSpPr>
          <p:nvPr>
            <p:ph type="title"/>
          </p:nvPr>
        </p:nvSpPr>
        <p:spPr>
          <a:xfrm>
            <a:off x="1097280" y="286603"/>
            <a:ext cx="10058400" cy="1450757"/>
          </a:xfrm>
          <a:prstGeom prst="rect">
            <a:avLst/>
          </a:prstGeom>
        </p:spPr>
        <p:txBody>
          <a:bodyPr anchor="b">
            <a:normAutofit fontScale="90000"/>
          </a:bodyPr>
          <a:lstStyle/>
          <a:p>
            <a:r>
              <a:rPr lang="en-US" b="1" dirty="0"/>
              <a:t>Mutually Exclusive</a:t>
            </a:r>
            <a:br>
              <a:rPr lang="en-US" b="1" dirty="0"/>
            </a:br>
            <a:r>
              <a:rPr lang="en-US" dirty="0"/>
              <a:t> and Non </a:t>
            </a:r>
            <a:r>
              <a:rPr lang="en-US" b="1" dirty="0"/>
              <a:t>Mutually Exclusive quiz</a:t>
            </a:r>
            <a:endParaRPr lang="en-US" dirty="0"/>
          </a:p>
        </p:txBody>
      </p:sp>
      <p:sp>
        <p:nvSpPr>
          <p:cNvPr id="3" name="TextBox 2">
            <a:extLst>
              <a:ext uri="{FF2B5EF4-FFF2-40B4-BE49-F238E27FC236}">
                <a16:creationId xmlns:a16="http://schemas.microsoft.com/office/drawing/2014/main" id="{04698531-86FC-4E43-BD97-1825E944CBC5}"/>
              </a:ext>
            </a:extLst>
          </p:cNvPr>
          <p:cNvSpPr txBox="1"/>
          <p:nvPr/>
        </p:nvSpPr>
        <p:spPr>
          <a:xfrm>
            <a:off x="576107" y="4515233"/>
            <a:ext cx="10654712" cy="369332"/>
          </a:xfrm>
          <a:prstGeom prst="rect">
            <a:avLst/>
          </a:prstGeom>
          <a:noFill/>
        </p:spPr>
        <p:txBody>
          <a:bodyPr wrap="none" rtlCol="0">
            <a:spAutoFit/>
          </a:bodyPr>
          <a:lstStyle/>
          <a:p>
            <a:r>
              <a:rPr lang="en-US" dirty="0"/>
              <a:t>A single letter is chosen at random from the word SCHOOL. What is the probability of choosing an S or an O?</a:t>
            </a:r>
            <a:endParaRPr lang="en-US" sz="2000" dirty="0"/>
          </a:p>
        </p:txBody>
      </p:sp>
      <p:sp>
        <p:nvSpPr>
          <p:cNvPr id="4" name="Rectangle 3">
            <a:extLst>
              <a:ext uri="{FF2B5EF4-FFF2-40B4-BE49-F238E27FC236}">
                <a16:creationId xmlns:a16="http://schemas.microsoft.com/office/drawing/2014/main" id="{ADA2C8BB-AE89-4051-B8F5-6156C122829A}"/>
              </a:ext>
            </a:extLst>
          </p:cNvPr>
          <p:cNvSpPr/>
          <p:nvPr/>
        </p:nvSpPr>
        <p:spPr>
          <a:xfrm>
            <a:off x="576107" y="4967514"/>
            <a:ext cx="6096000" cy="923330"/>
          </a:xfrm>
          <a:prstGeom prst="rect">
            <a:avLst/>
          </a:prstGeom>
        </p:spPr>
        <p:txBody>
          <a:bodyPr>
            <a:spAutoFit/>
          </a:bodyPr>
          <a:lstStyle/>
          <a:p>
            <a:r>
              <a:rPr lang="en-US" dirty="0"/>
              <a:t>Possibilities:</a:t>
            </a:r>
          </a:p>
          <a:p>
            <a:r>
              <a:rPr lang="en-US" dirty="0"/>
              <a:t>1. The letter chosen can be an S</a:t>
            </a:r>
          </a:p>
          <a:p>
            <a:r>
              <a:rPr lang="en-US" dirty="0"/>
              <a:t>2. The letter chosen can be an O</a:t>
            </a:r>
          </a:p>
        </p:txBody>
      </p:sp>
      <p:sp>
        <p:nvSpPr>
          <p:cNvPr id="5" name="Rectangle: Rounded Corners 4">
            <a:extLst>
              <a:ext uri="{FF2B5EF4-FFF2-40B4-BE49-F238E27FC236}">
                <a16:creationId xmlns:a16="http://schemas.microsoft.com/office/drawing/2014/main" id="{DDCA0932-4042-43D1-B308-E3FC1CFCBA91}"/>
              </a:ext>
            </a:extLst>
          </p:cNvPr>
          <p:cNvSpPr/>
          <p:nvPr/>
        </p:nvSpPr>
        <p:spPr>
          <a:xfrm>
            <a:off x="6511686" y="5397095"/>
            <a:ext cx="1776265" cy="400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Check Answer</a:t>
            </a:r>
          </a:p>
        </p:txBody>
      </p:sp>
      <p:sp>
        <p:nvSpPr>
          <p:cNvPr id="7" name="TextBox 6">
            <a:extLst>
              <a:ext uri="{FF2B5EF4-FFF2-40B4-BE49-F238E27FC236}">
                <a16:creationId xmlns:a16="http://schemas.microsoft.com/office/drawing/2014/main" id="{EB45C675-4B67-40CB-B54F-BE7715E68EA7}"/>
              </a:ext>
            </a:extLst>
          </p:cNvPr>
          <p:cNvSpPr txBox="1"/>
          <p:nvPr/>
        </p:nvSpPr>
        <p:spPr>
          <a:xfrm>
            <a:off x="8977762" y="5429179"/>
            <a:ext cx="1961884" cy="369332"/>
          </a:xfrm>
          <a:prstGeom prst="rect">
            <a:avLst/>
          </a:prstGeom>
          <a:noFill/>
        </p:spPr>
        <p:txBody>
          <a:bodyPr wrap="none" rtlCol="0">
            <a:spAutoFit/>
          </a:bodyPr>
          <a:lstStyle/>
          <a:p>
            <a:r>
              <a:rPr lang="en-US" dirty="0"/>
              <a:t>Mutually Exclusive</a:t>
            </a:r>
          </a:p>
        </p:txBody>
      </p:sp>
      <p:sp>
        <p:nvSpPr>
          <p:cNvPr id="8" name="Rectangle 7">
            <a:extLst>
              <a:ext uri="{FF2B5EF4-FFF2-40B4-BE49-F238E27FC236}">
                <a16:creationId xmlns:a16="http://schemas.microsoft.com/office/drawing/2014/main" id="{278D6CE5-AF68-4C2D-8BF0-18697DF21936}"/>
              </a:ext>
            </a:extLst>
          </p:cNvPr>
          <p:cNvSpPr/>
          <p:nvPr/>
        </p:nvSpPr>
        <p:spPr>
          <a:xfrm>
            <a:off x="576107" y="1958808"/>
            <a:ext cx="10353314" cy="646331"/>
          </a:xfrm>
          <a:prstGeom prst="rect">
            <a:avLst/>
          </a:prstGeom>
        </p:spPr>
        <p:txBody>
          <a:bodyPr wrap="square">
            <a:spAutoFit/>
          </a:bodyPr>
          <a:lstStyle/>
          <a:p>
            <a:r>
              <a:rPr lang="en-US" dirty="0"/>
              <a:t>A single letter is chosen at random from the word SCHOOL. What is the probability of choosing an O or a vowel?</a:t>
            </a:r>
            <a:endParaRPr lang="en-US" dirty="0">
              <a:solidFill>
                <a:srgbClr val="000000"/>
              </a:solidFill>
              <a:latin typeface="verdana" panose="020B0604030504040204" pitchFamily="34" charset="0"/>
            </a:endParaRPr>
          </a:p>
        </p:txBody>
      </p:sp>
      <p:sp>
        <p:nvSpPr>
          <p:cNvPr id="9" name="Rectangle 8">
            <a:extLst>
              <a:ext uri="{FF2B5EF4-FFF2-40B4-BE49-F238E27FC236}">
                <a16:creationId xmlns:a16="http://schemas.microsoft.com/office/drawing/2014/main" id="{03619600-A6FF-48BC-87D1-247363E8E065}"/>
              </a:ext>
            </a:extLst>
          </p:cNvPr>
          <p:cNvSpPr/>
          <p:nvPr/>
        </p:nvSpPr>
        <p:spPr>
          <a:xfrm>
            <a:off x="565882" y="2840670"/>
            <a:ext cx="6096000" cy="1200329"/>
          </a:xfrm>
          <a:prstGeom prst="rect">
            <a:avLst/>
          </a:prstGeom>
        </p:spPr>
        <p:txBody>
          <a:bodyPr>
            <a:spAutoFit/>
          </a:bodyPr>
          <a:lstStyle/>
          <a:p>
            <a:r>
              <a:rPr lang="en-US" dirty="0"/>
              <a:t>Possibilities:</a:t>
            </a:r>
          </a:p>
          <a:p>
            <a:r>
              <a:rPr lang="en-US" dirty="0"/>
              <a:t>1. The letter chosen can be an O</a:t>
            </a:r>
          </a:p>
          <a:p>
            <a:r>
              <a:rPr lang="en-US" dirty="0"/>
              <a:t>2. The letter chosen can be a vowel</a:t>
            </a:r>
          </a:p>
          <a:p>
            <a:r>
              <a:rPr lang="en-US" dirty="0"/>
              <a:t>3. The letter chosen can be an O and a vowel</a:t>
            </a:r>
          </a:p>
        </p:txBody>
      </p:sp>
      <p:sp>
        <p:nvSpPr>
          <p:cNvPr id="10" name="TextBox 9">
            <a:extLst>
              <a:ext uri="{FF2B5EF4-FFF2-40B4-BE49-F238E27FC236}">
                <a16:creationId xmlns:a16="http://schemas.microsoft.com/office/drawing/2014/main" id="{8A22CC51-A180-4048-A2C6-9F59C5AC590F}"/>
              </a:ext>
            </a:extLst>
          </p:cNvPr>
          <p:cNvSpPr txBox="1"/>
          <p:nvPr/>
        </p:nvSpPr>
        <p:spPr>
          <a:xfrm>
            <a:off x="8967537" y="3210002"/>
            <a:ext cx="2418547" cy="369332"/>
          </a:xfrm>
          <a:prstGeom prst="rect">
            <a:avLst/>
          </a:prstGeom>
          <a:noFill/>
        </p:spPr>
        <p:txBody>
          <a:bodyPr wrap="none" rtlCol="0">
            <a:spAutoFit/>
          </a:bodyPr>
          <a:lstStyle/>
          <a:p>
            <a:r>
              <a:rPr lang="en-US" dirty="0"/>
              <a:t> Not Mutually Exclusive</a:t>
            </a:r>
          </a:p>
        </p:txBody>
      </p:sp>
    </p:spTree>
    <p:extLst>
      <p:ext uri="{BB962C8B-B14F-4D97-AF65-F5344CB8AC3E}">
        <p14:creationId xmlns:p14="http://schemas.microsoft.com/office/powerpoint/2010/main" val="3277962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9"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228EB-71FB-4EE8-A6EC-36F530BB5872}"/>
              </a:ext>
            </a:extLst>
          </p:cNvPr>
          <p:cNvSpPr>
            <a:spLocks noGrp="1"/>
          </p:cNvSpPr>
          <p:nvPr>
            <p:ph type="title"/>
          </p:nvPr>
        </p:nvSpPr>
        <p:spPr/>
        <p:txBody>
          <a:bodyPr/>
          <a:lstStyle/>
          <a:p>
            <a:r>
              <a:rPr lang="en-US" dirty="0"/>
              <a:t>More </a:t>
            </a:r>
            <a:r>
              <a:rPr lang="en-US" dirty="0" err="1"/>
              <a:t>Excercie</a:t>
            </a:r>
            <a:endParaRPr lang="en-US" dirty="0"/>
          </a:p>
        </p:txBody>
      </p:sp>
      <p:sp>
        <p:nvSpPr>
          <p:cNvPr id="4" name="Text Placeholder 3">
            <a:extLst>
              <a:ext uri="{FF2B5EF4-FFF2-40B4-BE49-F238E27FC236}">
                <a16:creationId xmlns:a16="http://schemas.microsoft.com/office/drawing/2014/main" id="{C01CF22F-A1D5-4988-AE3D-6EF83C59BF96}"/>
              </a:ext>
            </a:extLst>
          </p:cNvPr>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9611418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228EB-71FB-4EE8-A6EC-36F530BB5872}"/>
              </a:ext>
            </a:extLst>
          </p:cNvPr>
          <p:cNvSpPr>
            <a:spLocks noGrp="1"/>
          </p:cNvSpPr>
          <p:nvPr>
            <p:ph type="title"/>
          </p:nvPr>
        </p:nvSpPr>
        <p:spPr/>
        <p:txBody>
          <a:bodyPr/>
          <a:lstStyle/>
          <a:p>
            <a:r>
              <a:rPr lang="en-US" dirty="0"/>
              <a:t>Conditional</a:t>
            </a:r>
            <a:br>
              <a:rPr lang="en-US" dirty="0"/>
            </a:br>
            <a:r>
              <a:rPr lang="en-US" dirty="0"/>
              <a:t>Probability</a:t>
            </a:r>
          </a:p>
        </p:txBody>
      </p:sp>
      <p:sp>
        <p:nvSpPr>
          <p:cNvPr id="4" name="Text Placeholder 3">
            <a:extLst>
              <a:ext uri="{FF2B5EF4-FFF2-40B4-BE49-F238E27FC236}">
                <a16:creationId xmlns:a16="http://schemas.microsoft.com/office/drawing/2014/main" id="{C01CF22F-A1D5-4988-AE3D-6EF83C59BF96}"/>
              </a:ext>
            </a:extLst>
          </p:cNvPr>
          <p:cNvSpPr>
            <a:spLocks noGrp="1"/>
          </p:cNvSpPr>
          <p:nvPr>
            <p:ph type="body" sz="half" idx="2"/>
          </p:nvPr>
        </p:nvSpPr>
        <p:spPr/>
        <p:txBody>
          <a:bodyPr/>
          <a:lstStyle/>
          <a:p>
            <a:endParaRPr lang="en-US" dirty="0"/>
          </a:p>
        </p:txBody>
      </p:sp>
      <p:sp>
        <p:nvSpPr>
          <p:cNvPr id="3" name="Rectangle 2">
            <a:extLst>
              <a:ext uri="{FF2B5EF4-FFF2-40B4-BE49-F238E27FC236}">
                <a16:creationId xmlns:a16="http://schemas.microsoft.com/office/drawing/2014/main" id="{D419ADBE-04E5-475E-A5AD-B11EFEED2675}"/>
              </a:ext>
            </a:extLst>
          </p:cNvPr>
          <p:cNvSpPr/>
          <p:nvPr/>
        </p:nvSpPr>
        <p:spPr>
          <a:xfrm>
            <a:off x="5000427" y="2858384"/>
            <a:ext cx="6061083" cy="369332"/>
          </a:xfrm>
          <a:prstGeom prst="rect">
            <a:avLst/>
          </a:prstGeom>
        </p:spPr>
        <p:txBody>
          <a:bodyPr wrap="none">
            <a:spAutoFit/>
          </a:bodyPr>
          <a:lstStyle/>
          <a:p>
            <a:r>
              <a:rPr lang="en-US" dirty="0">
                <a:hlinkClick r:id="rId2"/>
              </a:rPr>
              <a:t>https://www.mathgoodies.com/lessons/vol6/practice_unit6</a:t>
            </a:r>
            <a:endParaRPr lang="en-US" dirty="0"/>
          </a:p>
        </p:txBody>
      </p:sp>
    </p:spTree>
    <p:extLst>
      <p:ext uri="{BB962C8B-B14F-4D97-AF65-F5344CB8AC3E}">
        <p14:creationId xmlns:p14="http://schemas.microsoft.com/office/powerpoint/2010/main" val="2994203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title"/>
          </p:nvPr>
        </p:nvSpPr>
        <p:spPr>
          <a:xfrm>
            <a:off x="643466" y="786383"/>
            <a:ext cx="3517567" cy="2093975"/>
          </a:xfrm>
          <a:prstGeom prst="rect">
            <a:avLst/>
          </a:prstGeom>
        </p:spPr>
        <p:txBody>
          <a:bodyPr anchor="b">
            <a:normAutofit fontScale="90000"/>
          </a:bodyPr>
          <a:lstStyle/>
          <a:p>
            <a:pPr lvl="0"/>
            <a:r>
              <a:rPr lang="en-US" sz="4000" i="1" dirty="0">
                <a:solidFill>
                  <a:srgbClr val="FFFF00"/>
                </a:solidFill>
              </a:rPr>
              <a:t>Probability</a:t>
            </a:r>
            <a:r>
              <a:rPr lang="en-US" sz="3100" i="1" dirty="0"/>
              <a:t> is the measure of the likelihood that an event will occur., </a:t>
            </a:r>
          </a:p>
        </p:txBody>
      </p:sp>
      <p:pic>
        <p:nvPicPr>
          <p:cNvPr id="4" name="Picture 3">
            <a:extLst>
              <a:ext uri="{FF2B5EF4-FFF2-40B4-BE49-F238E27FC236}">
                <a16:creationId xmlns:a16="http://schemas.microsoft.com/office/drawing/2014/main" id="{7C8B6572-CA78-4662-93CF-BF4516557C42}"/>
              </a:ext>
            </a:extLst>
          </p:cNvPr>
          <p:cNvPicPr>
            <a:picLocks noChangeAspect="1"/>
          </p:cNvPicPr>
          <p:nvPr/>
        </p:nvPicPr>
        <p:blipFill>
          <a:blip r:embed="rId2"/>
          <a:stretch>
            <a:fillRect/>
          </a:stretch>
        </p:blipFill>
        <p:spPr>
          <a:xfrm>
            <a:off x="6323332" y="1224203"/>
            <a:ext cx="3617054" cy="1576632"/>
          </a:xfrm>
          <a:prstGeom prst="rect">
            <a:avLst/>
          </a:prstGeom>
          <a:noFill/>
        </p:spPr>
      </p:pic>
      <p:sp>
        <p:nvSpPr>
          <p:cNvPr id="3" name="Subtitle 2">
            <a:extLst>
              <a:ext uri="{FF2B5EF4-FFF2-40B4-BE49-F238E27FC236}">
                <a16:creationId xmlns:a16="http://schemas.microsoft.com/office/drawing/2014/main" id="{255E1F2F-E259-4EA8-9FFD-3A10AF541859}"/>
              </a:ext>
            </a:extLst>
          </p:cNvPr>
          <p:cNvSpPr>
            <a:spLocks noGrp="1"/>
          </p:cNvSpPr>
          <p:nvPr>
            <p:ph type="body" sz="half" idx="2"/>
          </p:nvPr>
        </p:nvSpPr>
        <p:spPr>
          <a:xfrm>
            <a:off x="643465" y="3043051"/>
            <a:ext cx="3517567" cy="385950"/>
          </a:xfrm>
          <a:prstGeom prst="rect">
            <a:avLst/>
          </a:prstGeom>
        </p:spPr>
        <p:txBody>
          <a:bodyPr>
            <a:normAutofit/>
          </a:bodyPr>
          <a:lstStyle/>
          <a:p>
            <a:r>
              <a:rPr lang="en-US"/>
              <a:t>- Probability and Likelihood.</a:t>
            </a:r>
            <a:endParaRPr lang="en-US" dirty="0"/>
          </a:p>
        </p:txBody>
      </p:sp>
      <p:pic>
        <p:nvPicPr>
          <p:cNvPr id="5" name="Picture 4">
            <a:extLst>
              <a:ext uri="{FF2B5EF4-FFF2-40B4-BE49-F238E27FC236}">
                <a16:creationId xmlns:a16="http://schemas.microsoft.com/office/drawing/2014/main" id="{FA0E7FB7-5C17-47E4-95D5-9DAE43FDC6F8}"/>
              </a:ext>
            </a:extLst>
          </p:cNvPr>
          <p:cNvPicPr>
            <a:picLocks noChangeAspect="1"/>
          </p:cNvPicPr>
          <p:nvPr/>
        </p:nvPicPr>
        <p:blipFill rotWithShape="1">
          <a:blip r:embed="rId3"/>
          <a:srcRect t="13460" b="14039"/>
          <a:stretch/>
        </p:blipFill>
        <p:spPr>
          <a:xfrm>
            <a:off x="5785794" y="4127305"/>
            <a:ext cx="5326524" cy="1695418"/>
          </a:xfrm>
          <a:prstGeom prst="rect">
            <a:avLst/>
          </a:prstGeom>
        </p:spPr>
      </p:pic>
      <p:sp>
        <p:nvSpPr>
          <p:cNvPr id="7" name="Rectangle 6">
            <a:extLst>
              <a:ext uri="{FF2B5EF4-FFF2-40B4-BE49-F238E27FC236}">
                <a16:creationId xmlns:a16="http://schemas.microsoft.com/office/drawing/2014/main" id="{305EE36A-382B-4D62-9FDA-5A4199188B01}"/>
              </a:ext>
            </a:extLst>
          </p:cNvPr>
          <p:cNvSpPr/>
          <p:nvPr/>
        </p:nvSpPr>
        <p:spPr>
          <a:xfrm>
            <a:off x="5083859" y="394559"/>
            <a:ext cx="6096000" cy="923330"/>
          </a:xfrm>
          <a:prstGeom prst="rect">
            <a:avLst/>
          </a:prstGeom>
        </p:spPr>
        <p:txBody>
          <a:bodyPr>
            <a:spAutoFit/>
          </a:bodyPr>
          <a:lstStyle/>
          <a:p>
            <a:r>
              <a:rPr lang="en-US" dirty="0">
                <a:latin typeface="medium-content-serif-font"/>
              </a:rPr>
              <a:t>Let us say we have a normal distribution graph of the average marks of students in a surprise test. (this concept will apply to all continuous distributions)</a:t>
            </a:r>
            <a:endParaRPr lang="en-US" dirty="0"/>
          </a:p>
        </p:txBody>
      </p:sp>
      <p:sp>
        <p:nvSpPr>
          <p:cNvPr id="8" name="Rectangle 7">
            <a:extLst>
              <a:ext uri="{FF2B5EF4-FFF2-40B4-BE49-F238E27FC236}">
                <a16:creationId xmlns:a16="http://schemas.microsoft.com/office/drawing/2014/main" id="{92E2A173-F05A-4512-B4D9-0D9398076896}"/>
              </a:ext>
            </a:extLst>
          </p:cNvPr>
          <p:cNvSpPr/>
          <p:nvPr/>
        </p:nvSpPr>
        <p:spPr>
          <a:xfrm>
            <a:off x="4982968" y="2956851"/>
            <a:ext cx="6904231" cy="1200329"/>
          </a:xfrm>
          <a:prstGeom prst="rect">
            <a:avLst/>
          </a:prstGeom>
        </p:spPr>
        <p:txBody>
          <a:bodyPr wrap="square">
            <a:spAutoFit/>
          </a:bodyPr>
          <a:lstStyle/>
          <a:p>
            <a:r>
              <a:rPr lang="en-US" dirty="0">
                <a:latin typeface="medium-content-serif-font"/>
              </a:rPr>
              <a:t>here, 5/16 is the lowest marks scored and 16/16 is the highest.</a:t>
            </a:r>
          </a:p>
          <a:p>
            <a:r>
              <a:rPr lang="en-US" dirty="0">
                <a:latin typeface="medium-content-serif-font"/>
              </a:rPr>
              <a:t>Now, the probability that a randomly selected student will have marks between 11–13 marks is the area under the curve between those 2 points</a:t>
            </a:r>
            <a:endParaRPr lang="en-US" b="0" i="0" dirty="0">
              <a:effectLst/>
              <a:latin typeface="medium-content-serif-font"/>
            </a:endParaRPr>
          </a:p>
        </p:txBody>
      </p:sp>
      <p:sp>
        <p:nvSpPr>
          <p:cNvPr id="9" name="Rectangle 8">
            <a:extLst>
              <a:ext uri="{FF2B5EF4-FFF2-40B4-BE49-F238E27FC236}">
                <a16:creationId xmlns:a16="http://schemas.microsoft.com/office/drawing/2014/main" id="{C1FE41FA-5DF4-4A1E-8375-E14EB1EBF715}"/>
              </a:ext>
            </a:extLst>
          </p:cNvPr>
          <p:cNvSpPr/>
          <p:nvPr/>
        </p:nvSpPr>
        <p:spPr>
          <a:xfrm>
            <a:off x="4982968" y="6094109"/>
            <a:ext cx="3466088" cy="369332"/>
          </a:xfrm>
          <a:prstGeom prst="rect">
            <a:avLst/>
          </a:prstGeom>
        </p:spPr>
        <p:txBody>
          <a:bodyPr wrap="square">
            <a:spAutoFit/>
          </a:bodyPr>
          <a:lstStyle/>
          <a:p>
            <a:r>
              <a:rPr lang="en-US" b="1" dirty="0">
                <a:latin typeface="medium-content-serif-font"/>
              </a:rPr>
              <a:t>P(marks between 11 and 13 marks</a:t>
            </a:r>
          </a:p>
        </p:txBody>
      </p:sp>
      <p:sp>
        <p:nvSpPr>
          <p:cNvPr id="12" name="Rectangle 11">
            <a:extLst>
              <a:ext uri="{FF2B5EF4-FFF2-40B4-BE49-F238E27FC236}">
                <a16:creationId xmlns:a16="http://schemas.microsoft.com/office/drawing/2014/main" id="{11B74566-8041-47D7-84DF-199C8F5BDA6F}"/>
              </a:ext>
            </a:extLst>
          </p:cNvPr>
          <p:cNvSpPr/>
          <p:nvPr/>
        </p:nvSpPr>
        <p:spPr>
          <a:xfrm>
            <a:off x="8282479" y="6094109"/>
            <a:ext cx="3466088" cy="369332"/>
          </a:xfrm>
          <a:prstGeom prst="rect">
            <a:avLst/>
          </a:prstGeom>
        </p:spPr>
        <p:txBody>
          <a:bodyPr wrap="square">
            <a:spAutoFit/>
          </a:bodyPr>
          <a:lstStyle/>
          <a:p>
            <a:r>
              <a:rPr lang="en-US" b="1" dirty="0">
                <a:latin typeface="medium-content-serif-font"/>
              </a:rPr>
              <a:t>| mean=11 and std = 3) = 0.31</a:t>
            </a:r>
          </a:p>
        </p:txBody>
      </p:sp>
    </p:spTree>
    <p:extLst>
      <p:ext uri="{BB962C8B-B14F-4D97-AF65-F5344CB8AC3E}">
        <p14:creationId xmlns:p14="http://schemas.microsoft.com/office/powerpoint/2010/main" val="191714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9"/>
                                        </p:tgtEl>
                                        <p:attrNameLst>
                                          <p:attrName>fillcolor</p:attrName>
                                        </p:attrNameLst>
                                      </p:cBhvr>
                                      <p:to>
                                        <a:schemeClr val="accent2"/>
                                      </p:to>
                                    </p:animClr>
                                    <p:set>
                                      <p:cBhvr>
                                        <p:cTn id="7" dur="2000" fill="hold"/>
                                        <p:tgtEl>
                                          <p:spTgt spid="9"/>
                                        </p:tgtEl>
                                        <p:attrNameLst>
                                          <p:attrName>fill.type</p:attrName>
                                        </p:attrNameLst>
                                      </p:cBhvr>
                                      <p:to>
                                        <p:strVal val="solid"/>
                                      </p:to>
                                    </p:set>
                                    <p:set>
                                      <p:cBhvr>
                                        <p:cTn id="8" dur="2000" fill="hold"/>
                                        <p:tgtEl>
                                          <p:spTgt spid="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rgbClr val="03000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228EB-71FB-4EE8-A6EC-36F530BB5872}"/>
              </a:ext>
            </a:extLst>
          </p:cNvPr>
          <p:cNvSpPr>
            <a:spLocks noGrp="1"/>
          </p:cNvSpPr>
          <p:nvPr>
            <p:ph type="title"/>
          </p:nvPr>
        </p:nvSpPr>
        <p:spPr/>
        <p:txBody>
          <a:bodyPr/>
          <a:lstStyle/>
          <a:p>
            <a:r>
              <a:rPr lang="en-US" dirty="0"/>
              <a:t>Conditional</a:t>
            </a:r>
            <a:br>
              <a:rPr lang="en-US" dirty="0"/>
            </a:br>
            <a:r>
              <a:rPr lang="en-US" dirty="0"/>
              <a:t>Probability</a:t>
            </a:r>
          </a:p>
        </p:txBody>
      </p:sp>
      <p:sp>
        <p:nvSpPr>
          <p:cNvPr id="4" name="Text Placeholder 3">
            <a:extLst>
              <a:ext uri="{FF2B5EF4-FFF2-40B4-BE49-F238E27FC236}">
                <a16:creationId xmlns:a16="http://schemas.microsoft.com/office/drawing/2014/main" id="{C01CF22F-A1D5-4988-AE3D-6EF83C59BF96}"/>
              </a:ext>
            </a:extLst>
          </p:cNvPr>
          <p:cNvSpPr>
            <a:spLocks noGrp="1"/>
          </p:cNvSpPr>
          <p:nvPr>
            <p:ph type="body" sz="half" idx="2"/>
          </p:nvPr>
        </p:nvSpPr>
        <p:spPr/>
        <p:txBody>
          <a:bodyPr/>
          <a:lstStyle/>
          <a:p>
            <a:endParaRPr lang="en-US" dirty="0"/>
          </a:p>
        </p:txBody>
      </p:sp>
      <p:pic>
        <p:nvPicPr>
          <p:cNvPr id="5" name="Picture 4">
            <a:extLst>
              <a:ext uri="{FF2B5EF4-FFF2-40B4-BE49-F238E27FC236}">
                <a16:creationId xmlns:a16="http://schemas.microsoft.com/office/drawing/2014/main" id="{7CCFA05F-4EE0-4A5A-BC64-9667A26A976A}"/>
              </a:ext>
            </a:extLst>
          </p:cNvPr>
          <p:cNvPicPr>
            <a:picLocks noChangeAspect="1"/>
          </p:cNvPicPr>
          <p:nvPr/>
        </p:nvPicPr>
        <p:blipFill>
          <a:blip r:embed="rId2"/>
          <a:stretch>
            <a:fillRect/>
          </a:stretch>
        </p:blipFill>
        <p:spPr>
          <a:xfrm>
            <a:off x="5441820" y="2094545"/>
            <a:ext cx="5705475" cy="1571625"/>
          </a:xfrm>
          <a:prstGeom prst="rect">
            <a:avLst/>
          </a:prstGeom>
        </p:spPr>
      </p:pic>
    </p:spTree>
    <p:extLst>
      <p:ext uri="{BB962C8B-B14F-4D97-AF65-F5344CB8AC3E}">
        <p14:creationId xmlns:p14="http://schemas.microsoft.com/office/powerpoint/2010/main" val="3731210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rgbClr val="03000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228EB-71FB-4EE8-A6EC-36F530BB5872}"/>
              </a:ext>
            </a:extLst>
          </p:cNvPr>
          <p:cNvSpPr>
            <a:spLocks noGrp="1"/>
          </p:cNvSpPr>
          <p:nvPr>
            <p:ph type="title"/>
          </p:nvPr>
        </p:nvSpPr>
        <p:spPr>
          <a:xfrm>
            <a:off x="116387" y="273035"/>
            <a:ext cx="3517567" cy="1038226"/>
          </a:xfrm>
        </p:spPr>
        <p:txBody>
          <a:bodyPr anchor="t">
            <a:normAutofit fontScale="90000"/>
          </a:bodyPr>
          <a:lstStyle/>
          <a:p>
            <a:r>
              <a:rPr lang="en-US" dirty="0"/>
              <a:t>Conditional</a:t>
            </a:r>
            <a:br>
              <a:rPr lang="en-US" dirty="0"/>
            </a:br>
            <a:r>
              <a:rPr lang="en-US" dirty="0"/>
              <a:t>Probability</a:t>
            </a:r>
          </a:p>
        </p:txBody>
      </p:sp>
      <p:pic>
        <p:nvPicPr>
          <p:cNvPr id="5" name="Picture 4">
            <a:extLst>
              <a:ext uri="{FF2B5EF4-FFF2-40B4-BE49-F238E27FC236}">
                <a16:creationId xmlns:a16="http://schemas.microsoft.com/office/drawing/2014/main" id="{A187A90C-852A-44ED-9F50-F97C5111F210}"/>
              </a:ext>
            </a:extLst>
          </p:cNvPr>
          <p:cNvPicPr>
            <a:picLocks noChangeAspect="1"/>
          </p:cNvPicPr>
          <p:nvPr/>
        </p:nvPicPr>
        <p:blipFill>
          <a:blip r:embed="rId2"/>
          <a:stretch>
            <a:fillRect/>
          </a:stretch>
        </p:blipFill>
        <p:spPr>
          <a:xfrm>
            <a:off x="673768" y="1514225"/>
            <a:ext cx="10619874" cy="1038225"/>
          </a:xfrm>
          <a:prstGeom prst="rect">
            <a:avLst/>
          </a:prstGeom>
        </p:spPr>
      </p:pic>
      <p:pic>
        <p:nvPicPr>
          <p:cNvPr id="6" name="Picture 5">
            <a:extLst>
              <a:ext uri="{FF2B5EF4-FFF2-40B4-BE49-F238E27FC236}">
                <a16:creationId xmlns:a16="http://schemas.microsoft.com/office/drawing/2014/main" id="{8EB121FC-5A92-452E-A8A5-604251CEBEFE}"/>
              </a:ext>
            </a:extLst>
          </p:cNvPr>
          <p:cNvPicPr>
            <a:picLocks noChangeAspect="1"/>
          </p:cNvPicPr>
          <p:nvPr/>
        </p:nvPicPr>
        <p:blipFill>
          <a:blip r:embed="rId3"/>
          <a:stretch>
            <a:fillRect/>
          </a:stretch>
        </p:blipFill>
        <p:spPr>
          <a:xfrm>
            <a:off x="3828298" y="3038475"/>
            <a:ext cx="3476625" cy="781050"/>
          </a:xfrm>
          <a:prstGeom prst="rect">
            <a:avLst/>
          </a:prstGeom>
        </p:spPr>
      </p:pic>
      <p:pic>
        <p:nvPicPr>
          <p:cNvPr id="7" name="Picture 6">
            <a:extLst>
              <a:ext uri="{FF2B5EF4-FFF2-40B4-BE49-F238E27FC236}">
                <a16:creationId xmlns:a16="http://schemas.microsoft.com/office/drawing/2014/main" id="{5C15CBE0-DC80-49F9-8D86-E2AFC52EA8B5}"/>
              </a:ext>
            </a:extLst>
          </p:cNvPr>
          <p:cNvPicPr>
            <a:picLocks noChangeAspect="1"/>
          </p:cNvPicPr>
          <p:nvPr/>
        </p:nvPicPr>
        <p:blipFill>
          <a:blip r:embed="rId4"/>
          <a:stretch>
            <a:fillRect/>
          </a:stretch>
        </p:blipFill>
        <p:spPr>
          <a:xfrm>
            <a:off x="469733" y="3793958"/>
            <a:ext cx="6717130" cy="714375"/>
          </a:xfrm>
          <a:prstGeom prst="rect">
            <a:avLst/>
          </a:prstGeom>
        </p:spPr>
      </p:pic>
      <p:pic>
        <p:nvPicPr>
          <p:cNvPr id="8" name="Picture 7">
            <a:extLst>
              <a:ext uri="{FF2B5EF4-FFF2-40B4-BE49-F238E27FC236}">
                <a16:creationId xmlns:a16="http://schemas.microsoft.com/office/drawing/2014/main" id="{683FC9C7-E2F4-4F5D-9313-38B90EFB1B3E}"/>
              </a:ext>
            </a:extLst>
          </p:cNvPr>
          <p:cNvPicPr>
            <a:picLocks noChangeAspect="1"/>
          </p:cNvPicPr>
          <p:nvPr/>
        </p:nvPicPr>
        <p:blipFill>
          <a:blip r:embed="rId5"/>
          <a:stretch>
            <a:fillRect/>
          </a:stretch>
        </p:blipFill>
        <p:spPr>
          <a:xfrm>
            <a:off x="4345531" y="4438900"/>
            <a:ext cx="1933575" cy="904875"/>
          </a:xfrm>
          <a:prstGeom prst="rect">
            <a:avLst/>
          </a:prstGeom>
        </p:spPr>
      </p:pic>
    </p:spTree>
    <p:extLst>
      <p:ext uri="{BB962C8B-B14F-4D97-AF65-F5344CB8AC3E}">
        <p14:creationId xmlns:p14="http://schemas.microsoft.com/office/powerpoint/2010/main" val="10113631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rgbClr val="03000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228EB-71FB-4EE8-A6EC-36F530BB5872}"/>
              </a:ext>
            </a:extLst>
          </p:cNvPr>
          <p:cNvSpPr>
            <a:spLocks noGrp="1"/>
          </p:cNvSpPr>
          <p:nvPr>
            <p:ph type="title"/>
          </p:nvPr>
        </p:nvSpPr>
        <p:spPr>
          <a:xfrm>
            <a:off x="116387" y="273035"/>
            <a:ext cx="3517567" cy="1038226"/>
          </a:xfrm>
        </p:spPr>
        <p:txBody>
          <a:bodyPr anchor="t">
            <a:normAutofit fontScale="90000"/>
          </a:bodyPr>
          <a:lstStyle/>
          <a:p>
            <a:r>
              <a:rPr lang="en-US" dirty="0"/>
              <a:t>Conditional</a:t>
            </a:r>
            <a:br>
              <a:rPr lang="en-US" dirty="0"/>
            </a:br>
            <a:r>
              <a:rPr lang="en-US" dirty="0"/>
              <a:t>Probability</a:t>
            </a:r>
          </a:p>
        </p:txBody>
      </p:sp>
      <p:pic>
        <p:nvPicPr>
          <p:cNvPr id="3" name="Picture 2">
            <a:extLst>
              <a:ext uri="{FF2B5EF4-FFF2-40B4-BE49-F238E27FC236}">
                <a16:creationId xmlns:a16="http://schemas.microsoft.com/office/drawing/2014/main" id="{F4FBB045-63CC-4584-816A-74C3F56F1F2B}"/>
              </a:ext>
            </a:extLst>
          </p:cNvPr>
          <p:cNvPicPr>
            <a:picLocks noChangeAspect="1"/>
          </p:cNvPicPr>
          <p:nvPr/>
        </p:nvPicPr>
        <p:blipFill>
          <a:blip r:embed="rId2"/>
          <a:stretch>
            <a:fillRect/>
          </a:stretch>
        </p:blipFill>
        <p:spPr>
          <a:xfrm>
            <a:off x="886409" y="1311261"/>
            <a:ext cx="10747040" cy="2409825"/>
          </a:xfrm>
          <a:prstGeom prst="rect">
            <a:avLst/>
          </a:prstGeom>
        </p:spPr>
      </p:pic>
      <p:pic>
        <p:nvPicPr>
          <p:cNvPr id="4" name="Picture 3">
            <a:extLst>
              <a:ext uri="{FF2B5EF4-FFF2-40B4-BE49-F238E27FC236}">
                <a16:creationId xmlns:a16="http://schemas.microsoft.com/office/drawing/2014/main" id="{09C249EE-C864-4C55-B725-CB192CA50752}"/>
              </a:ext>
            </a:extLst>
          </p:cNvPr>
          <p:cNvPicPr>
            <a:picLocks noChangeAspect="1"/>
          </p:cNvPicPr>
          <p:nvPr/>
        </p:nvPicPr>
        <p:blipFill>
          <a:blip r:embed="rId3"/>
          <a:stretch>
            <a:fillRect/>
          </a:stretch>
        </p:blipFill>
        <p:spPr>
          <a:xfrm>
            <a:off x="3633954" y="3294842"/>
            <a:ext cx="2257425" cy="695325"/>
          </a:xfrm>
          <a:prstGeom prst="rect">
            <a:avLst/>
          </a:prstGeom>
        </p:spPr>
      </p:pic>
      <p:pic>
        <p:nvPicPr>
          <p:cNvPr id="9" name="Picture 8">
            <a:extLst>
              <a:ext uri="{FF2B5EF4-FFF2-40B4-BE49-F238E27FC236}">
                <a16:creationId xmlns:a16="http://schemas.microsoft.com/office/drawing/2014/main" id="{B5D87E82-0110-4CCE-9BD2-66BCE53EC153}"/>
              </a:ext>
            </a:extLst>
          </p:cNvPr>
          <p:cNvPicPr>
            <a:picLocks noChangeAspect="1"/>
          </p:cNvPicPr>
          <p:nvPr/>
        </p:nvPicPr>
        <p:blipFill>
          <a:blip r:embed="rId4"/>
          <a:stretch>
            <a:fillRect/>
          </a:stretch>
        </p:blipFill>
        <p:spPr>
          <a:xfrm>
            <a:off x="1459478" y="4259249"/>
            <a:ext cx="7258050" cy="1000125"/>
          </a:xfrm>
          <a:prstGeom prst="rect">
            <a:avLst/>
          </a:prstGeom>
        </p:spPr>
      </p:pic>
      <p:pic>
        <p:nvPicPr>
          <p:cNvPr id="10" name="Picture 9">
            <a:extLst>
              <a:ext uri="{FF2B5EF4-FFF2-40B4-BE49-F238E27FC236}">
                <a16:creationId xmlns:a16="http://schemas.microsoft.com/office/drawing/2014/main" id="{5B0E9CE8-E229-499E-9EE7-162DBF32BA2A}"/>
              </a:ext>
            </a:extLst>
          </p:cNvPr>
          <p:cNvPicPr>
            <a:picLocks noChangeAspect="1"/>
          </p:cNvPicPr>
          <p:nvPr/>
        </p:nvPicPr>
        <p:blipFill>
          <a:blip r:embed="rId5"/>
          <a:stretch>
            <a:fillRect/>
          </a:stretch>
        </p:blipFill>
        <p:spPr>
          <a:xfrm>
            <a:off x="3452208" y="4843421"/>
            <a:ext cx="3046496" cy="1228726"/>
          </a:xfrm>
          <a:prstGeom prst="rect">
            <a:avLst/>
          </a:prstGeom>
        </p:spPr>
      </p:pic>
      <p:sp>
        <p:nvSpPr>
          <p:cNvPr id="11" name="Arrow: Right 10">
            <a:extLst>
              <a:ext uri="{FF2B5EF4-FFF2-40B4-BE49-F238E27FC236}">
                <a16:creationId xmlns:a16="http://schemas.microsoft.com/office/drawing/2014/main" id="{41CFA803-D9A6-4BC8-852C-F91FC926969B}"/>
              </a:ext>
            </a:extLst>
          </p:cNvPr>
          <p:cNvSpPr/>
          <p:nvPr/>
        </p:nvSpPr>
        <p:spPr>
          <a:xfrm rot="10800000">
            <a:off x="4447011" y="5175697"/>
            <a:ext cx="3115754" cy="4530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9D15220-3B35-4F30-9320-51A48A8A2B2F}"/>
              </a:ext>
            </a:extLst>
          </p:cNvPr>
          <p:cNvSpPr txBox="1"/>
          <p:nvPr/>
        </p:nvSpPr>
        <p:spPr>
          <a:xfrm>
            <a:off x="7655048" y="5217535"/>
            <a:ext cx="1698431" cy="923330"/>
          </a:xfrm>
          <a:prstGeom prst="rect">
            <a:avLst/>
          </a:prstGeom>
          <a:noFill/>
        </p:spPr>
        <p:txBody>
          <a:bodyPr wrap="square" rtlCol="0">
            <a:spAutoFit/>
          </a:bodyPr>
          <a:lstStyle/>
          <a:p>
            <a:r>
              <a:rPr lang="en-US" dirty="0">
                <a:solidFill>
                  <a:schemeClr val="bg1"/>
                </a:solidFill>
              </a:rPr>
              <a:t>Notation; </a:t>
            </a:r>
            <a:r>
              <a:rPr lang="en-US" dirty="0">
                <a:solidFill>
                  <a:srgbClr val="FFFF00"/>
                </a:solidFill>
              </a:rPr>
              <a:t>This is Assumed to be True. </a:t>
            </a:r>
          </a:p>
        </p:txBody>
      </p:sp>
    </p:spTree>
    <p:extLst>
      <p:ext uri="{BB962C8B-B14F-4D97-AF65-F5344CB8AC3E}">
        <p14:creationId xmlns:p14="http://schemas.microsoft.com/office/powerpoint/2010/main" val="683457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childTnLst>
              </p:cTn>
              <p:nextCondLst>
                <p:cond evt="onClick" delay="0">
                  <p:tgtEl>
                    <p:spTgt spid="4"/>
                  </p:tgtEl>
                </p:cond>
              </p:nextCondLst>
            </p:seq>
            <p:seq concurrent="1" nextAc="seek">
              <p:cTn id="12" restart="whenNotActive" fill="hold" evtFilter="cancelBubble" nodeType="interactiveSeq">
                <p:stCondLst>
                  <p:cond evt="onClick" delay="0">
                    <p:tgtEl>
                      <p:spTgt spid="9"/>
                    </p:tgtEl>
                  </p:cond>
                </p:stCondLst>
                <p:endSync evt="end" delay="0">
                  <p:rtn val="all"/>
                </p:endSync>
                <p:childTnLst>
                  <p:par>
                    <p:cTn id="13" fill="hold">
                      <p:stCondLst>
                        <p:cond delay="0"/>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nextCondLst>
                <p:cond evt="onClick" delay="0">
                  <p:tgtEl>
                    <p:spTgt spid="9"/>
                  </p:tgtEl>
                </p:cond>
              </p:nextCondLst>
            </p:seq>
            <p:seq concurrent="1" nextAc="seek">
              <p:cTn id="17" restart="whenNotActive" fill="hold" evtFilter="cancelBubble" nodeType="interactiveSeq">
                <p:stCondLst>
                  <p:cond evt="onClick" delay="0">
                    <p:tgtEl>
                      <p:spTgt spid="10"/>
                    </p:tgtEl>
                  </p:cond>
                </p:stCondLst>
                <p:endSync evt="end" delay="0">
                  <p:rtn val="all"/>
                </p:endSync>
                <p:childTnLst>
                  <p:par>
                    <p:cTn id="18" fill="hold">
                      <p:stCondLst>
                        <p:cond delay="0"/>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childTnLst>
              </p:cTn>
              <p:nextCondLst>
                <p:cond evt="onClick" delay="0">
                  <p:tgtEl>
                    <p:spTgt spid="10"/>
                  </p:tgtEl>
                </p:cond>
              </p:nextCondLst>
            </p:seq>
          </p:childTnLst>
        </p:cTn>
      </p:par>
    </p:tnLst>
    <p:bldLst>
      <p:bldP spid="11" grpId="0" animBg="1"/>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rgbClr val="03000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228EB-71FB-4EE8-A6EC-36F530BB5872}"/>
              </a:ext>
            </a:extLst>
          </p:cNvPr>
          <p:cNvSpPr>
            <a:spLocks noGrp="1"/>
          </p:cNvSpPr>
          <p:nvPr>
            <p:ph type="title"/>
          </p:nvPr>
        </p:nvSpPr>
        <p:spPr>
          <a:xfrm>
            <a:off x="116387" y="273035"/>
            <a:ext cx="3517567" cy="1038226"/>
          </a:xfrm>
        </p:spPr>
        <p:txBody>
          <a:bodyPr anchor="t">
            <a:normAutofit fontScale="90000"/>
          </a:bodyPr>
          <a:lstStyle/>
          <a:p>
            <a:r>
              <a:rPr lang="en-US" dirty="0"/>
              <a:t>Conditional</a:t>
            </a:r>
            <a:br>
              <a:rPr lang="en-US" dirty="0"/>
            </a:br>
            <a:r>
              <a:rPr lang="en-US" dirty="0"/>
              <a:t>Probability</a:t>
            </a:r>
          </a:p>
        </p:txBody>
      </p:sp>
      <p:pic>
        <p:nvPicPr>
          <p:cNvPr id="3" name="Picture 2">
            <a:extLst>
              <a:ext uri="{FF2B5EF4-FFF2-40B4-BE49-F238E27FC236}">
                <a16:creationId xmlns:a16="http://schemas.microsoft.com/office/drawing/2014/main" id="{F4FBB045-63CC-4584-816A-74C3F56F1F2B}"/>
              </a:ext>
            </a:extLst>
          </p:cNvPr>
          <p:cNvPicPr>
            <a:picLocks noChangeAspect="1"/>
          </p:cNvPicPr>
          <p:nvPr/>
        </p:nvPicPr>
        <p:blipFill>
          <a:blip r:embed="rId2"/>
          <a:stretch>
            <a:fillRect/>
          </a:stretch>
        </p:blipFill>
        <p:spPr>
          <a:xfrm>
            <a:off x="886409" y="1311261"/>
            <a:ext cx="10747040" cy="2409825"/>
          </a:xfrm>
          <a:prstGeom prst="rect">
            <a:avLst/>
          </a:prstGeom>
        </p:spPr>
      </p:pic>
      <p:pic>
        <p:nvPicPr>
          <p:cNvPr id="4" name="Picture 3">
            <a:extLst>
              <a:ext uri="{FF2B5EF4-FFF2-40B4-BE49-F238E27FC236}">
                <a16:creationId xmlns:a16="http://schemas.microsoft.com/office/drawing/2014/main" id="{09C249EE-C864-4C55-B725-CB192CA50752}"/>
              </a:ext>
            </a:extLst>
          </p:cNvPr>
          <p:cNvPicPr>
            <a:picLocks noChangeAspect="1"/>
          </p:cNvPicPr>
          <p:nvPr/>
        </p:nvPicPr>
        <p:blipFill>
          <a:blip r:embed="rId3"/>
          <a:stretch>
            <a:fillRect/>
          </a:stretch>
        </p:blipFill>
        <p:spPr>
          <a:xfrm>
            <a:off x="3633954" y="3294842"/>
            <a:ext cx="2257425" cy="695325"/>
          </a:xfrm>
          <a:prstGeom prst="rect">
            <a:avLst/>
          </a:prstGeom>
        </p:spPr>
      </p:pic>
      <p:pic>
        <p:nvPicPr>
          <p:cNvPr id="9" name="Picture 8">
            <a:extLst>
              <a:ext uri="{FF2B5EF4-FFF2-40B4-BE49-F238E27FC236}">
                <a16:creationId xmlns:a16="http://schemas.microsoft.com/office/drawing/2014/main" id="{B5D87E82-0110-4CCE-9BD2-66BCE53EC153}"/>
              </a:ext>
            </a:extLst>
          </p:cNvPr>
          <p:cNvPicPr>
            <a:picLocks noChangeAspect="1"/>
          </p:cNvPicPr>
          <p:nvPr/>
        </p:nvPicPr>
        <p:blipFill>
          <a:blip r:embed="rId4"/>
          <a:stretch>
            <a:fillRect/>
          </a:stretch>
        </p:blipFill>
        <p:spPr>
          <a:xfrm>
            <a:off x="1459478" y="4259249"/>
            <a:ext cx="7258050" cy="1000125"/>
          </a:xfrm>
          <a:prstGeom prst="rect">
            <a:avLst/>
          </a:prstGeom>
        </p:spPr>
      </p:pic>
      <p:pic>
        <p:nvPicPr>
          <p:cNvPr id="10" name="Picture 9">
            <a:extLst>
              <a:ext uri="{FF2B5EF4-FFF2-40B4-BE49-F238E27FC236}">
                <a16:creationId xmlns:a16="http://schemas.microsoft.com/office/drawing/2014/main" id="{5B0E9CE8-E229-499E-9EE7-162DBF32BA2A}"/>
              </a:ext>
            </a:extLst>
          </p:cNvPr>
          <p:cNvPicPr>
            <a:picLocks noChangeAspect="1"/>
          </p:cNvPicPr>
          <p:nvPr/>
        </p:nvPicPr>
        <p:blipFill>
          <a:blip r:embed="rId5"/>
          <a:stretch>
            <a:fillRect/>
          </a:stretch>
        </p:blipFill>
        <p:spPr>
          <a:xfrm>
            <a:off x="3452208" y="4843421"/>
            <a:ext cx="3046496" cy="1228726"/>
          </a:xfrm>
          <a:prstGeom prst="rect">
            <a:avLst/>
          </a:prstGeom>
        </p:spPr>
      </p:pic>
      <p:sp>
        <p:nvSpPr>
          <p:cNvPr id="11" name="Arrow: Right 10">
            <a:extLst>
              <a:ext uri="{FF2B5EF4-FFF2-40B4-BE49-F238E27FC236}">
                <a16:creationId xmlns:a16="http://schemas.microsoft.com/office/drawing/2014/main" id="{41CFA803-D9A6-4BC8-852C-F91FC926969B}"/>
              </a:ext>
            </a:extLst>
          </p:cNvPr>
          <p:cNvSpPr/>
          <p:nvPr/>
        </p:nvSpPr>
        <p:spPr>
          <a:xfrm rot="10800000">
            <a:off x="4447011" y="5175697"/>
            <a:ext cx="3115754" cy="4530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9D15220-3B35-4F30-9320-51A48A8A2B2F}"/>
              </a:ext>
            </a:extLst>
          </p:cNvPr>
          <p:cNvSpPr txBox="1"/>
          <p:nvPr/>
        </p:nvSpPr>
        <p:spPr>
          <a:xfrm>
            <a:off x="7655048" y="5217535"/>
            <a:ext cx="1698431" cy="923330"/>
          </a:xfrm>
          <a:prstGeom prst="rect">
            <a:avLst/>
          </a:prstGeom>
          <a:noFill/>
        </p:spPr>
        <p:txBody>
          <a:bodyPr wrap="square" rtlCol="0">
            <a:spAutoFit/>
          </a:bodyPr>
          <a:lstStyle/>
          <a:p>
            <a:r>
              <a:rPr lang="en-US" dirty="0">
                <a:solidFill>
                  <a:schemeClr val="bg1"/>
                </a:solidFill>
              </a:rPr>
              <a:t>Notation; </a:t>
            </a:r>
            <a:r>
              <a:rPr lang="en-US" dirty="0">
                <a:solidFill>
                  <a:srgbClr val="FFFF00"/>
                </a:solidFill>
              </a:rPr>
              <a:t>This is Assumed to be True. </a:t>
            </a:r>
          </a:p>
        </p:txBody>
      </p:sp>
      <p:sp>
        <p:nvSpPr>
          <p:cNvPr id="5" name="TextBox 4">
            <a:extLst>
              <a:ext uri="{FF2B5EF4-FFF2-40B4-BE49-F238E27FC236}">
                <a16:creationId xmlns:a16="http://schemas.microsoft.com/office/drawing/2014/main" id="{AF8CAD16-974E-441D-A5D9-02558EDCC367}"/>
              </a:ext>
            </a:extLst>
          </p:cNvPr>
          <p:cNvSpPr txBox="1"/>
          <p:nvPr/>
        </p:nvSpPr>
        <p:spPr>
          <a:xfrm>
            <a:off x="3672678" y="5973748"/>
            <a:ext cx="2423322" cy="646331"/>
          </a:xfrm>
          <a:prstGeom prst="rect">
            <a:avLst/>
          </a:prstGeom>
          <a:noFill/>
        </p:spPr>
        <p:txBody>
          <a:bodyPr wrap="square" rtlCol="0">
            <a:spAutoFit/>
          </a:bodyPr>
          <a:lstStyle/>
          <a:p>
            <a:r>
              <a:rPr lang="en-US" dirty="0">
                <a:solidFill>
                  <a:schemeClr val="bg1"/>
                </a:solidFill>
              </a:rPr>
              <a:t>Answer is = 1/3 By Normal methodology</a:t>
            </a:r>
          </a:p>
        </p:txBody>
      </p:sp>
    </p:spTree>
    <p:extLst>
      <p:ext uri="{BB962C8B-B14F-4D97-AF65-F5344CB8AC3E}">
        <p14:creationId xmlns:p14="http://schemas.microsoft.com/office/powerpoint/2010/main" val="304284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childTnLst>
              </p:cTn>
              <p:nextCondLst>
                <p:cond evt="onClick" delay="0">
                  <p:tgtEl>
                    <p:spTgt spid="4"/>
                  </p:tgtEl>
                </p:cond>
              </p:nextCondLst>
            </p:seq>
            <p:seq concurrent="1" nextAc="seek">
              <p:cTn id="12" restart="whenNotActive" fill="hold" evtFilter="cancelBubble" nodeType="interactiveSeq">
                <p:stCondLst>
                  <p:cond evt="onClick" delay="0">
                    <p:tgtEl>
                      <p:spTgt spid="9"/>
                    </p:tgtEl>
                  </p:cond>
                </p:stCondLst>
                <p:endSync evt="end" delay="0">
                  <p:rtn val="all"/>
                </p:endSync>
                <p:childTnLst>
                  <p:par>
                    <p:cTn id="13" fill="hold">
                      <p:stCondLst>
                        <p:cond delay="0"/>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nextCondLst>
                <p:cond evt="onClick" delay="0">
                  <p:tgtEl>
                    <p:spTgt spid="9"/>
                  </p:tgtEl>
                </p:cond>
              </p:nextCondLst>
            </p:seq>
            <p:seq concurrent="1" nextAc="seek">
              <p:cTn id="17" restart="whenNotActive" fill="hold" evtFilter="cancelBubble" nodeType="interactiveSeq">
                <p:stCondLst>
                  <p:cond evt="onClick" delay="0">
                    <p:tgtEl>
                      <p:spTgt spid="10"/>
                    </p:tgtEl>
                  </p:cond>
                </p:stCondLst>
                <p:endSync evt="end" delay="0">
                  <p:rtn val="all"/>
                </p:endSync>
                <p:childTnLst>
                  <p:par>
                    <p:cTn id="18" fill="hold">
                      <p:stCondLst>
                        <p:cond delay="0"/>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childTnLst>
              </p:cTn>
              <p:nextCondLst>
                <p:cond evt="onClick" delay="0">
                  <p:tgtEl>
                    <p:spTgt spid="10"/>
                  </p:tgtEl>
                </p:cond>
              </p:nextCondLst>
            </p:seq>
            <p:seq concurrent="1" nextAc="seek">
              <p:cTn id="24" restart="whenNotActive" fill="hold" evtFilter="cancelBubble" nodeType="interactiveSeq">
                <p:stCondLst>
                  <p:cond evt="onClick" delay="0">
                    <p:tgtEl>
                      <p:spTgt spid="11"/>
                    </p:tgtEl>
                  </p:cond>
                </p:stCondLst>
                <p:endSync evt="end" delay="0">
                  <p:rtn val="all"/>
                </p:endSync>
                <p:childTnLst>
                  <p:par>
                    <p:cTn id="25" fill="hold">
                      <p:stCondLst>
                        <p:cond delay="0"/>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nextCondLst>
                <p:cond evt="onClick" delay="0">
                  <p:tgtEl>
                    <p:spTgt spid="11"/>
                  </p:tgtEl>
                </p:cond>
              </p:nextCondLst>
            </p:seq>
          </p:childTnLst>
        </p:cTn>
      </p:par>
    </p:tnLst>
    <p:bldLst>
      <p:bldP spid="11" grpId="0" animBg="1"/>
      <p:bldP spid="12"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rgbClr val="03000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228EB-71FB-4EE8-A6EC-36F530BB5872}"/>
              </a:ext>
            </a:extLst>
          </p:cNvPr>
          <p:cNvSpPr>
            <a:spLocks noGrp="1"/>
          </p:cNvSpPr>
          <p:nvPr>
            <p:ph type="title"/>
          </p:nvPr>
        </p:nvSpPr>
        <p:spPr>
          <a:xfrm>
            <a:off x="116387" y="273035"/>
            <a:ext cx="3517567" cy="1038226"/>
          </a:xfrm>
        </p:spPr>
        <p:txBody>
          <a:bodyPr anchor="t">
            <a:normAutofit fontScale="90000"/>
          </a:bodyPr>
          <a:lstStyle/>
          <a:p>
            <a:r>
              <a:rPr lang="en-US" dirty="0"/>
              <a:t>Conditional</a:t>
            </a:r>
            <a:br>
              <a:rPr lang="en-US" dirty="0"/>
            </a:br>
            <a:r>
              <a:rPr lang="en-US" dirty="0"/>
              <a:t>Probability</a:t>
            </a:r>
          </a:p>
        </p:txBody>
      </p:sp>
      <p:pic>
        <p:nvPicPr>
          <p:cNvPr id="6" name="Picture 5">
            <a:extLst>
              <a:ext uri="{FF2B5EF4-FFF2-40B4-BE49-F238E27FC236}">
                <a16:creationId xmlns:a16="http://schemas.microsoft.com/office/drawing/2014/main" id="{3A957BAE-7F67-4846-8571-C55D0ED42151}"/>
              </a:ext>
            </a:extLst>
          </p:cNvPr>
          <p:cNvPicPr>
            <a:picLocks noChangeAspect="1"/>
          </p:cNvPicPr>
          <p:nvPr/>
        </p:nvPicPr>
        <p:blipFill>
          <a:blip r:embed="rId2"/>
          <a:stretch>
            <a:fillRect/>
          </a:stretch>
        </p:blipFill>
        <p:spPr>
          <a:xfrm>
            <a:off x="3003420" y="1039240"/>
            <a:ext cx="5705475" cy="1571625"/>
          </a:xfrm>
          <a:prstGeom prst="rect">
            <a:avLst/>
          </a:prstGeom>
        </p:spPr>
      </p:pic>
      <p:pic>
        <p:nvPicPr>
          <p:cNvPr id="7" name="Picture 6">
            <a:extLst>
              <a:ext uri="{FF2B5EF4-FFF2-40B4-BE49-F238E27FC236}">
                <a16:creationId xmlns:a16="http://schemas.microsoft.com/office/drawing/2014/main" id="{5907EB5E-5A37-4F67-9669-1C0A1865CC51}"/>
              </a:ext>
            </a:extLst>
          </p:cNvPr>
          <p:cNvPicPr>
            <a:picLocks noChangeAspect="1"/>
          </p:cNvPicPr>
          <p:nvPr/>
        </p:nvPicPr>
        <p:blipFill>
          <a:blip r:embed="rId3"/>
          <a:stretch>
            <a:fillRect/>
          </a:stretch>
        </p:blipFill>
        <p:spPr>
          <a:xfrm>
            <a:off x="0" y="2410010"/>
            <a:ext cx="4367132" cy="2697548"/>
          </a:xfrm>
          <a:prstGeom prst="rect">
            <a:avLst/>
          </a:prstGeom>
        </p:spPr>
      </p:pic>
      <p:pic>
        <p:nvPicPr>
          <p:cNvPr id="8" name="Picture 7">
            <a:extLst>
              <a:ext uri="{FF2B5EF4-FFF2-40B4-BE49-F238E27FC236}">
                <a16:creationId xmlns:a16="http://schemas.microsoft.com/office/drawing/2014/main" id="{C18797C1-878F-46BD-81B2-71E832C3E798}"/>
              </a:ext>
            </a:extLst>
          </p:cNvPr>
          <p:cNvPicPr>
            <a:picLocks noChangeAspect="1"/>
          </p:cNvPicPr>
          <p:nvPr/>
        </p:nvPicPr>
        <p:blipFill>
          <a:blip r:embed="rId4"/>
          <a:stretch>
            <a:fillRect/>
          </a:stretch>
        </p:blipFill>
        <p:spPr>
          <a:xfrm>
            <a:off x="4151104" y="2530059"/>
            <a:ext cx="4219575" cy="2457450"/>
          </a:xfrm>
          <a:prstGeom prst="rect">
            <a:avLst/>
          </a:prstGeom>
        </p:spPr>
      </p:pic>
      <p:pic>
        <p:nvPicPr>
          <p:cNvPr id="13" name="Picture 12">
            <a:extLst>
              <a:ext uri="{FF2B5EF4-FFF2-40B4-BE49-F238E27FC236}">
                <a16:creationId xmlns:a16="http://schemas.microsoft.com/office/drawing/2014/main" id="{8608FEAA-2909-4BCA-9011-131ADD1AFE63}"/>
              </a:ext>
            </a:extLst>
          </p:cNvPr>
          <p:cNvPicPr>
            <a:picLocks noChangeAspect="1"/>
          </p:cNvPicPr>
          <p:nvPr/>
        </p:nvPicPr>
        <p:blipFill>
          <a:blip r:embed="rId5"/>
          <a:stretch>
            <a:fillRect/>
          </a:stretch>
        </p:blipFill>
        <p:spPr>
          <a:xfrm>
            <a:off x="8009588" y="2530059"/>
            <a:ext cx="4057650" cy="2371725"/>
          </a:xfrm>
          <a:prstGeom prst="rect">
            <a:avLst/>
          </a:prstGeom>
        </p:spPr>
      </p:pic>
    </p:spTree>
    <p:extLst>
      <p:ext uri="{BB962C8B-B14F-4D97-AF65-F5344CB8AC3E}">
        <p14:creationId xmlns:p14="http://schemas.microsoft.com/office/powerpoint/2010/main" val="336784257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nextCondLst>
                <p:cond evt="onClick" delay="0">
                  <p:tgtEl>
                    <p:spTgt spid="7"/>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childTnLst>
              </p:cTn>
              <p:nextCondLst>
                <p:cond evt="onClick" delay="0">
                  <p:tgtEl>
                    <p:spTgt spid="8"/>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rgbClr val="03000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228EB-71FB-4EE8-A6EC-36F530BB5872}"/>
              </a:ext>
            </a:extLst>
          </p:cNvPr>
          <p:cNvSpPr>
            <a:spLocks noGrp="1"/>
          </p:cNvSpPr>
          <p:nvPr>
            <p:ph type="title"/>
          </p:nvPr>
        </p:nvSpPr>
        <p:spPr>
          <a:xfrm>
            <a:off x="116387" y="273035"/>
            <a:ext cx="11275513" cy="1038226"/>
          </a:xfrm>
        </p:spPr>
        <p:txBody>
          <a:bodyPr anchor="t">
            <a:normAutofit/>
          </a:bodyPr>
          <a:lstStyle/>
          <a:p>
            <a:r>
              <a:rPr lang="en-US" sz="2800" dirty="0"/>
              <a:t>Conditional Probability – Example for deep understanding</a:t>
            </a:r>
          </a:p>
        </p:txBody>
      </p:sp>
      <p:pic>
        <p:nvPicPr>
          <p:cNvPr id="6" name="Picture 5">
            <a:extLst>
              <a:ext uri="{FF2B5EF4-FFF2-40B4-BE49-F238E27FC236}">
                <a16:creationId xmlns:a16="http://schemas.microsoft.com/office/drawing/2014/main" id="{3A957BAE-7F67-4846-8571-C55D0ED42151}"/>
              </a:ext>
            </a:extLst>
          </p:cNvPr>
          <p:cNvPicPr>
            <a:picLocks noChangeAspect="1"/>
          </p:cNvPicPr>
          <p:nvPr/>
        </p:nvPicPr>
        <p:blipFill>
          <a:blip r:embed="rId2"/>
          <a:stretch>
            <a:fillRect/>
          </a:stretch>
        </p:blipFill>
        <p:spPr>
          <a:xfrm>
            <a:off x="6370138" y="919148"/>
            <a:ext cx="5705475" cy="1571625"/>
          </a:xfrm>
          <a:prstGeom prst="rect">
            <a:avLst/>
          </a:prstGeom>
        </p:spPr>
      </p:pic>
      <p:pic>
        <p:nvPicPr>
          <p:cNvPr id="3" name="Picture 2">
            <a:extLst>
              <a:ext uri="{FF2B5EF4-FFF2-40B4-BE49-F238E27FC236}">
                <a16:creationId xmlns:a16="http://schemas.microsoft.com/office/drawing/2014/main" id="{123856B5-BC8E-4ACD-9EF1-8D396D4912B4}"/>
              </a:ext>
            </a:extLst>
          </p:cNvPr>
          <p:cNvPicPr>
            <a:picLocks noChangeAspect="1"/>
          </p:cNvPicPr>
          <p:nvPr/>
        </p:nvPicPr>
        <p:blipFill>
          <a:blip r:embed="rId3"/>
          <a:stretch>
            <a:fillRect/>
          </a:stretch>
        </p:blipFill>
        <p:spPr>
          <a:xfrm>
            <a:off x="138113" y="1400955"/>
            <a:ext cx="3733800" cy="1409700"/>
          </a:xfrm>
          <a:prstGeom prst="rect">
            <a:avLst/>
          </a:prstGeom>
        </p:spPr>
      </p:pic>
      <p:pic>
        <p:nvPicPr>
          <p:cNvPr id="4" name="Picture 3">
            <a:extLst>
              <a:ext uri="{FF2B5EF4-FFF2-40B4-BE49-F238E27FC236}">
                <a16:creationId xmlns:a16="http://schemas.microsoft.com/office/drawing/2014/main" id="{B234487E-D81D-4539-B707-EC9758EBD41E}"/>
              </a:ext>
            </a:extLst>
          </p:cNvPr>
          <p:cNvPicPr>
            <a:picLocks noChangeAspect="1"/>
          </p:cNvPicPr>
          <p:nvPr/>
        </p:nvPicPr>
        <p:blipFill>
          <a:blip r:embed="rId4"/>
          <a:stretch>
            <a:fillRect/>
          </a:stretch>
        </p:blipFill>
        <p:spPr>
          <a:xfrm>
            <a:off x="138113" y="810405"/>
            <a:ext cx="3105150" cy="590550"/>
          </a:xfrm>
          <a:prstGeom prst="rect">
            <a:avLst/>
          </a:prstGeom>
        </p:spPr>
      </p:pic>
      <p:pic>
        <p:nvPicPr>
          <p:cNvPr id="5" name="Picture 4">
            <a:extLst>
              <a:ext uri="{FF2B5EF4-FFF2-40B4-BE49-F238E27FC236}">
                <a16:creationId xmlns:a16="http://schemas.microsoft.com/office/drawing/2014/main" id="{BE28D0BC-793E-4E42-8365-9F7272290EC5}"/>
              </a:ext>
            </a:extLst>
          </p:cNvPr>
          <p:cNvPicPr>
            <a:picLocks noChangeAspect="1"/>
          </p:cNvPicPr>
          <p:nvPr/>
        </p:nvPicPr>
        <p:blipFill>
          <a:blip r:embed="rId5"/>
          <a:stretch>
            <a:fillRect/>
          </a:stretch>
        </p:blipFill>
        <p:spPr>
          <a:xfrm>
            <a:off x="2278062" y="3171825"/>
            <a:ext cx="6162675" cy="514350"/>
          </a:xfrm>
          <a:prstGeom prst="rect">
            <a:avLst/>
          </a:prstGeom>
        </p:spPr>
      </p:pic>
      <p:pic>
        <p:nvPicPr>
          <p:cNvPr id="9" name="Picture 8">
            <a:extLst>
              <a:ext uri="{FF2B5EF4-FFF2-40B4-BE49-F238E27FC236}">
                <a16:creationId xmlns:a16="http://schemas.microsoft.com/office/drawing/2014/main" id="{DD15590F-38A8-4701-A691-23C5D27DB178}"/>
              </a:ext>
            </a:extLst>
          </p:cNvPr>
          <p:cNvPicPr>
            <a:picLocks noChangeAspect="1"/>
          </p:cNvPicPr>
          <p:nvPr/>
        </p:nvPicPr>
        <p:blipFill rotWithShape="1">
          <a:blip r:embed="rId6"/>
          <a:srcRect t="5172"/>
          <a:stretch/>
        </p:blipFill>
        <p:spPr>
          <a:xfrm>
            <a:off x="1904999" y="3686175"/>
            <a:ext cx="7591425" cy="1571626"/>
          </a:xfrm>
          <a:prstGeom prst="rect">
            <a:avLst/>
          </a:prstGeom>
        </p:spPr>
      </p:pic>
      <p:sp>
        <p:nvSpPr>
          <p:cNvPr id="10" name="TextBox 9">
            <a:extLst>
              <a:ext uri="{FF2B5EF4-FFF2-40B4-BE49-F238E27FC236}">
                <a16:creationId xmlns:a16="http://schemas.microsoft.com/office/drawing/2014/main" id="{739E000E-1FFB-46C9-B896-EE3A17FCECA7}"/>
              </a:ext>
            </a:extLst>
          </p:cNvPr>
          <p:cNvSpPr txBox="1"/>
          <p:nvPr/>
        </p:nvSpPr>
        <p:spPr>
          <a:xfrm>
            <a:off x="273417" y="2621908"/>
            <a:ext cx="3463192" cy="369332"/>
          </a:xfrm>
          <a:prstGeom prst="rect">
            <a:avLst/>
          </a:prstGeom>
          <a:noFill/>
        </p:spPr>
        <p:txBody>
          <a:bodyPr wrap="none" rtlCol="0">
            <a:spAutoFit/>
          </a:bodyPr>
          <a:lstStyle/>
          <a:p>
            <a:r>
              <a:rPr lang="en-US" dirty="0">
                <a:solidFill>
                  <a:schemeClr val="bg1"/>
                </a:solidFill>
              </a:rPr>
              <a:t>Hint: Apply Reduce Sample Space</a:t>
            </a:r>
          </a:p>
        </p:txBody>
      </p:sp>
    </p:spTree>
    <p:extLst>
      <p:ext uri="{BB962C8B-B14F-4D97-AF65-F5344CB8AC3E}">
        <p14:creationId xmlns:p14="http://schemas.microsoft.com/office/powerpoint/2010/main" val="208685635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nextCondLst>
                <p:cond evt="onClick" delay="0">
                  <p:tgtEl>
                    <p:spTgt spid="10"/>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rgbClr val="03000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228EB-71FB-4EE8-A6EC-36F530BB5872}"/>
              </a:ext>
            </a:extLst>
          </p:cNvPr>
          <p:cNvSpPr>
            <a:spLocks noGrp="1"/>
          </p:cNvSpPr>
          <p:nvPr>
            <p:ph type="title"/>
          </p:nvPr>
        </p:nvSpPr>
        <p:spPr>
          <a:xfrm>
            <a:off x="116387" y="273035"/>
            <a:ext cx="11275513" cy="1038226"/>
          </a:xfrm>
        </p:spPr>
        <p:txBody>
          <a:bodyPr anchor="t">
            <a:normAutofit/>
          </a:bodyPr>
          <a:lstStyle/>
          <a:p>
            <a:r>
              <a:rPr lang="en-US" sz="2800" dirty="0"/>
              <a:t>For Solving </a:t>
            </a:r>
          </a:p>
        </p:txBody>
      </p:sp>
      <p:pic>
        <p:nvPicPr>
          <p:cNvPr id="7" name="Picture 6">
            <a:extLst>
              <a:ext uri="{FF2B5EF4-FFF2-40B4-BE49-F238E27FC236}">
                <a16:creationId xmlns:a16="http://schemas.microsoft.com/office/drawing/2014/main" id="{BF11684B-C954-4D2F-BA51-71B0CDE1252E}"/>
              </a:ext>
            </a:extLst>
          </p:cNvPr>
          <p:cNvPicPr>
            <a:picLocks noChangeAspect="1"/>
          </p:cNvPicPr>
          <p:nvPr/>
        </p:nvPicPr>
        <p:blipFill>
          <a:blip r:embed="rId2"/>
          <a:stretch>
            <a:fillRect/>
          </a:stretch>
        </p:blipFill>
        <p:spPr>
          <a:xfrm>
            <a:off x="116387" y="1005674"/>
            <a:ext cx="7229475" cy="2128852"/>
          </a:xfrm>
          <a:prstGeom prst="rect">
            <a:avLst/>
          </a:prstGeom>
        </p:spPr>
      </p:pic>
      <p:sp>
        <p:nvSpPr>
          <p:cNvPr id="8" name="TextBox 7">
            <a:extLst>
              <a:ext uri="{FF2B5EF4-FFF2-40B4-BE49-F238E27FC236}">
                <a16:creationId xmlns:a16="http://schemas.microsoft.com/office/drawing/2014/main" id="{6C68FFB2-7EB2-4D69-88E9-FF159391BC5A}"/>
              </a:ext>
            </a:extLst>
          </p:cNvPr>
          <p:cNvSpPr txBox="1"/>
          <p:nvPr/>
        </p:nvSpPr>
        <p:spPr>
          <a:xfrm>
            <a:off x="7851286" y="434961"/>
            <a:ext cx="3035190" cy="369332"/>
          </a:xfrm>
          <a:prstGeom prst="rect">
            <a:avLst/>
          </a:prstGeom>
          <a:noFill/>
        </p:spPr>
        <p:txBody>
          <a:bodyPr wrap="none" rtlCol="0">
            <a:spAutoFit/>
          </a:bodyPr>
          <a:lstStyle/>
          <a:p>
            <a:r>
              <a:rPr lang="en-US" dirty="0">
                <a:solidFill>
                  <a:schemeClr val="bg1"/>
                </a:solidFill>
              </a:rPr>
              <a:t>Find  Reduced Sample Space</a:t>
            </a:r>
          </a:p>
        </p:txBody>
      </p:sp>
      <p:pic>
        <p:nvPicPr>
          <p:cNvPr id="13" name="Picture 12">
            <a:extLst>
              <a:ext uri="{FF2B5EF4-FFF2-40B4-BE49-F238E27FC236}">
                <a16:creationId xmlns:a16="http://schemas.microsoft.com/office/drawing/2014/main" id="{3249D991-FD2E-4073-87F0-220E2EEC1A4E}"/>
              </a:ext>
            </a:extLst>
          </p:cNvPr>
          <p:cNvPicPr>
            <a:picLocks noChangeAspect="1"/>
          </p:cNvPicPr>
          <p:nvPr/>
        </p:nvPicPr>
        <p:blipFill rotWithShape="1">
          <a:blip r:embed="rId3"/>
          <a:srcRect/>
          <a:stretch/>
        </p:blipFill>
        <p:spPr>
          <a:xfrm>
            <a:off x="7773443" y="1779580"/>
            <a:ext cx="3190875" cy="800100"/>
          </a:xfrm>
          <a:prstGeom prst="rect">
            <a:avLst/>
          </a:prstGeom>
        </p:spPr>
      </p:pic>
      <p:pic>
        <p:nvPicPr>
          <p:cNvPr id="11" name="Picture 10">
            <a:extLst>
              <a:ext uri="{FF2B5EF4-FFF2-40B4-BE49-F238E27FC236}">
                <a16:creationId xmlns:a16="http://schemas.microsoft.com/office/drawing/2014/main" id="{7249C3C2-039E-409C-B482-A24950CB8A30}"/>
              </a:ext>
            </a:extLst>
          </p:cNvPr>
          <p:cNvPicPr>
            <a:picLocks noChangeAspect="1"/>
          </p:cNvPicPr>
          <p:nvPr/>
        </p:nvPicPr>
        <p:blipFill>
          <a:blip r:embed="rId4"/>
          <a:stretch>
            <a:fillRect/>
          </a:stretch>
        </p:blipFill>
        <p:spPr>
          <a:xfrm>
            <a:off x="6653212" y="1005674"/>
            <a:ext cx="5057775" cy="876300"/>
          </a:xfrm>
          <a:prstGeom prst="rect">
            <a:avLst/>
          </a:prstGeom>
        </p:spPr>
      </p:pic>
      <p:pic>
        <p:nvPicPr>
          <p:cNvPr id="14" name="Picture 13">
            <a:extLst>
              <a:ext uri="{FF2B5EF4-FFF2-40B4-BE49-F238E27FC236}">
                <a16:creationId xmlns:a16="http://schemas.microsoft.com/office/drawing/2014/main" id="{9A4E7E66-E531-454E-A963-E44EF040C045}"/>
              </a:ext>
            </a:extLst>
          </p:cNvPr>
          <p:cNvPicPr>
            <a:picLocks noChangeAspect="1"/>
          </p:cNvPicPr>
          <p:nvPr/>
        </p:nvPicPr>
        <p:blipFill>
          <a:blip r:embed="rId5"/>
          <a:stretch>
            <a:fillRect/>
          </a:stretch>
        </p:blipFill>
        <p:spPr>
          <a:xfrm>
            <a:off x="400050" y="3335907"/>
            <a:ext cx="7734300" cy="1752600"/>
          </a:xfrm>
          <a:prstGeom prst="rect">
            <a:avLst/>
          </a:prstGeom>
        </p:spPr>
      </p:pic>
      <p:sp>
        <p:nvSpPr>
          <p:cNvPr id="15" name="TextBox 14">
            <a:extLst>
              <a:ext uri="{FF2B5EF4-FFF2-40B4-BE49-F238E27FC236}">
                <a16:creationId xmlns:a16="http://schemas.microsoft.com/office/drawing/2014/main" id="{61D14326-D338-4C09-BF02-A962433CDE5C}"/>
              </a:ext>
            </a:extLst>
          </p:cNvPr>
          <p:cNvSpPr txBox="1"/>
          <p:nvPr/>
        </p:nvSpPr>
        <p:spPr>
          <a:xfrm>
            <a:off x="400050" y="2949860"/>
            <a:ext cx="886974" cy="369332"/>
          </a:xfrm>
          <a:prstGeom prst="rect">
            <a:avLst/>
          </a:prstGeom>
          <a:noFill/>
        </p:spPr>
        <p:txBody>
          <a:bodyPr wrap="none" rtlCol="0">
            <a:spAutoFit/>
          </a:bodyPr>
          <a:lstStyle/>
          <a:p>
            <a:r>
              <a:rPr lang="en-US" dirty="0">
                <a:solidFill>
                  <a:schemeClr val="bg1"/>
                </a:solidFill>
              </a:rPr>
              <a:t>Answer</a:t>
            </a:r>
          </a:p>
        </p:txBody>
      </p:sp>
    </p:spTree>
    <p:extLst>
      <p:ext uri="{BB962C8B-B14F-4D97-AF65-F5344CB8AC3E}">
        <p14:creationId xmlns:p14="http://schemas.microsoft.com/office/powerpoint/2010/main" val="24975110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nextCondLst>
                <p:cond evt="onClick" delay="0">
                  <p:tgtEl>
                    <p:spTgt spid="8"/>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childTnLst>
              </p:cTn>
              <p:nextCondLst>
                <p:cond evt="onClick" delay="0">
                  <p:tgtEl>
                    <p:spTgt spid="11"/>
                  </p:tgtEl>
                </p:cond>
              </p:nextCondLst>
            </p:seq>
            <p:seq concurrent="1" nextAc="seek">
              <p:cTn id="12" restart="whenNotActive" fill="hold" evtFilter="cancelBubble" nodeType="interactiveSeq">
                <p:stCondLst>
                  <p:cond evt="onClick" delay="0">
                    <p:tgtEl>
                      <p:spTgt spid="15"/>
                    </p:tgtEl>
                  </p:cond>
                </p:stCondLst>
                <p:endSync evt="end" delay="0">
                  <p:rtn val="all"/>
                </p:endSync>
                <p:childTnLst>
                  <p:par>
                    <p:cTn id="13" fill="hold">
                      <p:stCondLst>
                        <p:cond delay="0"/>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nextCondLst>
                <p:cond evt="onClick" delay="0">
                  <p:tgtEl>
                    <p:spTgt spid="15"/>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4B3C8-97FE-4CE0-B653-09541E475462}"/>
              </a:ext>
            </a:extLst>
          </p:cNvPr>
          <p:cNvSpPr>
            <a:spLocks noGrp="1"/>
          </p:cNvSpPr>
          <p:nvPr>
            <p:ph type="title"/>
          </p:nvPr>
        </p:nvSpPr>
        <p:spPr>
          <a:xfrm>
            <a:off x="643466" y="786383"/>
            <a:ext cx="3517567" cy="2093975"/>
          </a:xfrm>
          <a:prstGeom prst="rect">
            <a:avLst/>
          </a:prstGeom>
        </p:spPr>
        <p:txBody>
          <a:bodyPr anchor="b">
            <a:normAutofit/>
          </a:bodyPr>
          <a:lstStyle/>
          <a:p>
            <a:r>
              <a:rPr lang="en-US" b="1" dirty="0"/>
              <a:t>Marginal </a:t>
            </a:r>
            <a:br>
              <a:rPr lang="en-US" b="1" dirty="0"/>
            </a:br>
            <a:r>
              <a:rPr lang="en-US" b="1" dirty="0"/>
              <a:t>Probability</a:t>
            </a:r>
            <a:endParaRPr lang="en-US" dirty="0"/>
          </a:p>
        </p:txBody>
      </p:sp>
      <p:sp>
        <p:nvSpPr>
          <p:cNvPr id="13" name="Text Placeholder 3">
            <a:extLst>
              <a:ext uri="{FF2B5EF4-FFF2-40B4-BE49-F238E27FC236}">
                <a16:creationId xmlns:a16="http://schemas.microsoft.com/office/drawing/2014/main" id="{44975E7C-0C7D-4F4D-8BAB-50BC0363054B}"/>
              </a:ext>
            </a:extLst>
          </p:cNvPr>
          <p:cNvSpPr>
            <a:spLocks noGrp="1"/>
          </p:cNvSpPr>
          <p:nvPr>
            <p:ph type="body" sz="half" idx="2"/>
          </p:nvPr>
        </p:nvSpPr>
        <p:spPr>
          <a:xfrm>
            <a:off x="643465" y="3043050"/>
            <a:ext cx="3517567" cy="3064505"/>
          </a:xfrm>
        </p:spPr>
        <p:txBody>
          <a:bodyPr/>
          <a:lstStyle/>
          <a:p>
            <a:endParaRPr lang="en-US"/>
          </a:p>
        </p:txBody>
      </p:sp>
    </p:spTree>
    <p:extLst>
      <p:ext uri="{BB962C8B-B14F-4D97-AF65-F5344CB8AC3E}">
        <p14:creationId xmlns:p14="http://schemas.microsoft.com/office/powerpoint/2010/main" val="12672078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4B3C8-97FE-4CE0-B653-09541E475462}"/>
              </a:ext>
            </a:extLst>
          </p:cNvPr>
          <p:cNvSpPr>
            <a:spLocks noGrp="1"/>
          </p:cNvSpPr>
          <p:nvPr>
            <p:ph type="title"/>
          </p:nvPr>
        </p:nvSpPr>
        <p:spPr>
          <a:xfrm>
            <a:off x="643466" y="786383"/>
            <a:ext cx="3517567" cy="2093975"/>
          </a:xfrm>
          <a:prstGeom prst="rect">
            <a:avLst/>
          </a:prstGeom>
        </p:spPr>
        <p:txBody>
          <a:bodyPr anchor="b">
            <a:normAutofit/>
          </a:bodyPr>
          <a:lstStyle/>
          <a:p>
            <a:r>
              <a:rPr lang="en-US" b="1" dirty="0"/>
              <a:t>Bayes’ Theorem - Probability</a:t>
            </a:r>
            <a:endParaRPr lang="en-US" dirty="0"/>
          </a:p>
        </p:txBody>
      </p:sp>
      <p:pic>
        <p:nvPicPr>
          <p:cNvPr id="6" name="Picture 5">
            <a:extLst>
              <a:ext uri="{FF2B5EF4-FFF2-40B4-BE49-F238E27FC236}">
                <a16:creationId xmlns:a16="http://schemas.microsoft.com/office/drawing/2014/main" id="{7F5F1727-32B4-4AFB-B207-9574AD0492CB}"/>
              </a:ext>
            </a:extLst>
          </p:cNvPr>
          <p:cNvPicPr>
            <a:picLocks noChangeAspect="1"/>
          </p:cNvPicPr>
          <p:nvPr/>
        </p:nvPicPr>
        <p:blipFill>
          <a:blip r:embed="rId3"/>
          <a:stretch>
            <a:fillRect/>
          </a:stretch>
        </p:blipFill>
        <p:spPr>
          <a:xfrm>
            <a:off x="4751322" y="204696"/>
            <a:ext cx="7201272" cy="4780228"/>
          </a:xfrm>
          <a:prstGeom prst="rect">
            <a:avLst/>
          </a:prstGeom>
          <a:noFill/>
        </p:spPr>
      </p:pic>
      <p:sp>
        <p:nvSpPr>
          <p:cNvPr id="13" name="Text Placeholder 3">
            <a:extLst>
              <a:ext uri="{FF2B5EF4-FFF2-40B4-BE49-F238E27FC236}">
                <a16:creationId xmlns:a16="http://schemas.microsoft.com/office/drawing/2014/main" id="{44975E7C-0C7D-4F4D-8BAB-50BC0363054B}"/>
              </a:ext>
            </a:extLst>
          </p:cNvPr>
          <p:cNvSpPr>
            <a:spLocks noGrp="1"/>
          </p:cNvSpPr>
          <p:nvPr>
            <p:ph type="body" sz="half" idx="2"/>
          </p:nvPr>
        </p:nvSpPr>
        <p:spPr>
          <a:xfrm>
            <a:off x="643465" y="3043050"/>
            <a:ext cx="3517567" cy="3064505"/>
          </a:xfrm>
        </p:spPr>
        <p:txBody>
          <a:bodyPr/>
          <a:lstStyle/>
          <a:p>
            <a:endParaRPr lang="en-US"/>
          </a:p>
        </p:txBody>
      </p:sp>
      <p:sp>
        <p:nvSpPr>
          <p:cNvPr id="12" name="TextBox 11">
            <a:extLst>
              <a:ext uri="{FF2B5EF4-FFF2-40B4-BE49-F238E27FC236}">
                <a16:creationId xmlns:a16="http://schemas.microsoft.com/office/drawing/2014/main" id="{2EB5E4F2-62A4-4EFA-9659-A35123F19307}"/>
              </a:ext>
            </a:extLst>
          </p:cNvPr>
          <p:cNvSpPr txBox="1"/>
          <p:nvPr/>
        </p:nvSpPr>
        <p:spPr>
          <a:xfrm>
            <a:off x="5722392" y="5550568"/>
            <a:ext cx="5259132" cy="369332"/>
          </a:xfrm>
          <a:prstGeom prst="rect">
            <a:avLst/>
          </a:prstGeom>
          <a:noFill/>
        </p:spPr>
        <p:txBody>
          <a:bodyPr wrap="none" rtlCol="0">
            <a:spAutoFit/>
          </a:bodyPr>
          <a:lstStyle/>
          <a:p>
            <a:r>
              <a:rPr lang="en-US" dirty="0"/>
              <a:t>Let us derive the formula from conditional </a:t>
            </a:r>
            <a:r>
              <a:rPr lang="en-US" dirty="0" err="1"/>
              <a:t>probabilty</a:t>
            </a:r>
            <a:endParaRPr lang="en-US" dirty="0"/>
          </a:p>
        </p:txBody>
      </p:sp>
    </p:spTree>
    <p:extLst>
      <p:ext uri="{BB962C8B-B14F-4D97-AF65-F5344CB8AC3E}">
        <p14:creationId xmlns:p14="http://schemas.microsoft.com/office/powerpoint/2010/main" val="745933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4B3C8-97FE-4CE0-B653-09541E475462}"/>
              </a:ext>
            </a:extLst>
          </p:cNvPr>
          <p:cNvSpPr>
            <a:spLocks noGrp="1"/>
          </p:cNvSpPr>
          <p:nvPr>
            <p:ph type="title"/>
          </p:nvPr>
        </p:nvSpPr>
        <p:spPr>
          <a:xfrm>
            <a:off x="1097280" y="286603"/>
            <a:ext cx="10058400" cy="1450757"/>
          </a:xfrm>
          <a:prstGeom prst="rect">
            <a:avLst/>
          </a:prstGeom>
        </p:spPr>
        <p:txBody>
          <a:bodyPr anchor="b">
            <a:normAutofit/>
          </a:bodyPr>
          <a:lstStyle/>
          <a:p>
            <a:r>
              <a:rPr lang="en-US" b="1" dirty="0"/>
              <a:t>Bayes’ Theorem - Probability</a:t>
            </a:r>
            <a:endParaRPr lang="en-US" dirty="0"/>
          </a:p>
        </p:txBody>
      </p:sp>
      <p:pic>
        <p:nvPicPr>
          <p:cNvPr id="4" name="Picture 3">
            <a:extLst>
              <a:ext uri="{FF2B5EF4-FFF2-40B4-BE49-F238E27FC236}">
                <a16:creationId xmlns:a16="http://schemas.microsoft.com/office/drawing/2014/main" id="{5264C2A1-F269-475A-9041-E9C683000CA7}"/>
              </a:ext>
            </a:extLst>
          </p:cNvPr>
          <p:cNvPicPr>
            <a:picLocks noChangeAspect="1"/>
          </p:cNvPicPr>
          <p:nvPr/>
        </p:nvPicPr>
        <p:blipFill>
          <a:blip r:embed="rId3"/>
          <a:stretch>
            <a:fillRect/>
          </a:stretch>
        </p:blipFill>
        <p:spPr>
          <a:xfrm>
            <a:off x="818147" y="2196157"/>
            <a:ext cx="8213558" cy="1535244"/>
          </a:xfrm>
          <a:prstGeom prst="rect">
            <a:avLst/>
          </a:prstGeom>
        </p:spPr>
      </p:pic>
      <p:pic>
        <p:nvPicPr>
          <p:cNvPr id="5" name="Picture 4">
            <a:extLst>
              <a:ext uri="{FF2B5EF4-FFF2-40B4-BE49-F238E27FC236}">
                <a16:creationId xmlns:a16="http://schemas.microsoft.com/office/drawing/2014/main" id="{21EC5BD7-B62C-47E8-8983-3F9721E17980}"/>
              </a:ext>
            </a:extLst>
          </p:cNvPr>
          <p:cNvPicPr>
            <a:picLocks noChangeAspect="1"/>
          </p:cNvPicPr>
          <p:nvPr/>
        </p:nvPicPr>
        <p:blipFill>
          <a:blip r:embed="rId4"/>
          <a:stretch>
            <a:fillRect/>
          </a:stretch>
        </p:blipFill>
        <p:spPr>
          <a:xfrm>
            <a:off x="818147" y="3891212"/>
            <a:ext cx="6884564" cy="1964155"/>
          </a:xfrm>
          <a:prstGeom prst="rect">
            <a:avLst/>
          </a:prstGeom>
        </p:spPr>
      </p:pic>
    </p:spTree>
    <p:extLst>
      <p:ext uri="{BB962C8B-B14F-4D97-AF65-F5344CB8AC3E}">
        <p14:creationId xmlns:p14="http://schemas.microsoft.com/office/powerpoint/2010/main" val="3745403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title"/>
          </p:nvPr>
        </p:nvSpPr>
        <p:spPr>
          <a:xfrm>
            <a:off x="144379" y="93444"/>
            <a:ext cx="4170947" cy="5977001"/>
          </a:xfrm>
          <a:prstGeom prst="rect">
            <a:avLst/>
          </a:prstGeom>
        </p:spPr>
        <p:txBody>
          <a:bodyPr vert="horz" lIns="91440" tIns="45720" rIns="91440" bIns="45720" rtlCol="0" anchor="t">
            <a:normAutofit/>
          </a:bodyPr>
          <a:lstStyle/>
          <a:p>
            <a:r>
              <a:rPr lang="en-US" sz="2800" i="1" dirty="0">
                <a:solidFill>
                  <a:schemeClr val="bg1"/>
                </a:solidFill>
              </a:rPr>
              <a:t>According to </a:t>
            </a:r>
            <a:r>
              <a:rPr lang="en-US" sz="2800" i="1" dirty="0">
                <a:solidFill>
                  <a:srgbClr val="FFFF00"/>
                </a:solidFill>
                <a:hlinkClick r:id="rId2">
                  <a:extLst>
                    <a:ext uri="{A12FA001-AC4F-418D-AE19-62706E023703}">
                      <ahyp:hlinkClr xmlns:ahyp="http://schemas.microsoft.com/office/drawing/2018/hyperlinkcolor" val="tx"/>
                    </a:ext>
                  </a:extLst>
                </a:hlinkClick>
              </a:rPr>
              <a:t>Wikipedia</a:t>
            </a:r>
            <a:r>
              <a:rPr lang="en-US" sz="2800" i="1" dirty="0">
                <a:solidFill>
                  <a:srgbClr val="FFFF00"/>
                </a:solidFill>
              </a:rPr>
              <a:t>, </a:t>
            </a:r>
            <a:r>
              <a:rPr lang="en-US" sz="2800" i="1" dirty="0">
                <a:solidFill>
                  <a:schemeClr val="bg1"/>
                </a:solidFill>
              </a:rPr>
              <a:t>a likelihood function (often simply a likelihood) is a </a:t>
            </a:r>
            <a:r>
              <a:rPr lang="en-US" sz="2800" i="1" dirty="0">
                <a:solidFill>
                  <a:srgbClr val="FFFF00"/>
                </a:solidFill>
                <a:hlinkClick r:id="rId3">
                  <a:extLst>
                    <a:ext uri="{A12FA001-AC4F-418D-AE19-62706E023703}">
                      <ahyp:hlinkClr xmlns:ahyp="http://schemas.microsoft.com/office/drawing/2018/hyperlinkcolor" val="tx"/>
                    </a:ext>
                  </a:extLst>
                </a:hlinkClick>
              </a:rPr>
              <a:t>function</a:t>
            </a:r>
            <a:r>
              <a:rPr lang="en-US" sz="2800" i="1" dirty="0">
                <a:solidFill>
                  <a:srgbClr val="FFFF00"/>
                </a:solidFill>
              </a:rPr>
              <a:t> of </a:t>
            </a:r>
            <a:r>
              <a:rPr lang="en-US" sz="2800" i="1" dirty="0">
                <a:solidFill>
                  <a:srgbClr val="FFFF00"/>
                </a:solidFill>
                <a:hlinkClick r:id="rId4">
                  <a:extLst>
                    <a:ext uri="{A12FA001-AC4F-418D-AE19-62706E023703}">
                      <ahyp:hlinkClr xmlns:ahyp="http://schemas.microsoft.com/office/drawing/2018/hyperlinkcolor" val="tx"/>
                    </a:ext>
                  </a:extLst>
                </a:hlinkClick>
              </a:rPr>
              <a:t>parameters</a:t>
            </a:r>
            <a:br>
              <a:rPr lang="en-US" sz="2800" i="1" dirty="0">
                <a:solidFill>
                  <a:schemeClr val="bg1"/>
                </a:solidFill>
              </a:rPr>
            </a:br>
            <a:r>
              <a:rPr lang="en-US" sz="2800" i="1" dirty="0">
                <a:solidFill>
                  <a:schemeClr val="bg1"/>
                </a:solidFill>
              </a:rPr>
              <a:t>within the </a:t>
            </a:r>
            <a:r>
              <a:rPr lang="en-US" sz="2800" i="1" dirty="0">
                <a:solidFill>
                  <a:srgbClr val="FFFF00"/>
                </a:solidFill>
                <a:hlinkClick r:id="rId5">
                  <a:extLst>
                    <a:ext uri="{A12FA001-AC4F-418D-AE19-62706E023703}">
                      <ahyp:hlinkClr xmlns:ahyp="http://schemas.microsoft.com/office/drawing/2018/hyperlinkcolor" val="tx"/>
                    </a:ext>
                  </a:extLst>
                </a:hlinkClick>
              </a:rPr>
              <a:t>parameter space</a:t>
            </a:r>
            <a:r>
              <a:rPr lang="en-US" sz="2800" i="1" dirty="0">
                <a:solidFill>
                  <a:schemeClr val="bg1"/>
                </a:solidFill>
              </a:rPr>
              <a:t> that describes the </a:t>
            </a:r>
            <a:r>
              <a:rPr lang="en-US" sz="2800" i="1" dirty="0">
                <a:solidFill>
                  <a:srgbClr val="FFFF00"/>
                </a:solidFill>
                <a:hlinkClick r:id="rId6">
                  <a:extLst>
                    <a:ext uri="{A12FA001-AC4F-418D-AE19-62706E023703}">
                      <ahyp:hlinkClr xmlns:ahyp="http://schemas.microsoft.com/office/drawing/2018/hyperlinkcolor" val="tx"/>
                    </a:ext>
                  </a:extLst>
                </a:hlinkClick>
              </a:rPr>
              <a:t>probability</a:t>
            </a:r>
            <a:r>
              <a:rPr lang="en-US" sz="2800" i="1" dirty="0">
                <a:solidFill>
                  <a:srgbClr val="FFFF00"/>
                </a:solidFill>
              </a:rPr>
              <a:t> </a:t>
            </a:r>
            <a:r>
              <a:rPr lang="en-US" sz="2800" i="1" dirty="0">
                <a:solidFill>
                  <a:schemeClr val="bg1"/>
                </a:solidFill>
              </a:rPr>
              <a:t>of obtaining the </a:t>
            </a:r>
            <a:r>
              <a:rPr lang="en-US" sz="2800" i="1" dirty="0">
                <a:solidFill>
                  <a:srgbClr val="FFFF00"/>
                </a:solidFill>
                <a:hlinkClick r:id="rId7">
                  <a:extLst>
                    <a:ext uri="{A12FA001-AC4F-418D-AE19-62706E023703}">
                      <ahyp:hlinkClr xmlns:ahyp="http://schemas.microsoft.com/office/drawing/2018/hyperlinkcolor" val="tx"/>
                    </a:ext>
                  </a:extLst>
                </a:hlinkClick>
              </a:rPr>
              <a:t>observed data</a:t>
            </a:r>
            <a:r>
              <a:rPr lang="en-US" sz="2800" i="1" dirty="0">
                <a:solidFill>
                  <a:srgbClr val="FFFF00"/>
                </a:solidFill>
              </a:rPr>
              <a:t>. </a:t>
            </a:r>
          </a:p>
        </p:txBody>
      </p:sp>
      <p:sp>
        <p:nvSpPr>
          <p:cNvPr id="3" name="Subtitle 2">
            <a:extLst>
              <a:ext uri="{FF2B5EF4-FFF2-40B4-BE49-F238E27FC236}">
                <a16:creationId xmlns:a16="http://schemas.microsoft.com/office/drawing/2014/main" id="{255E1F2F-E259-4EA8-9FFD-3A10AF541859}"/>
              </a:ext>
            </a:extLst>
          </p:cNvPr>
          <p:cNvSpPr>
            <a:spLocks noGrp="1"/>
          </p:cNvSpPr>
          <p:nvPr>
            <p:ph type="body" sz="half" idx="2"/>
          </p:nvPr>
        </p:nvSpPr>
        <p:spPr>
          <a:xfrm>
            <a:off x="457228" y="5746846"/>
            <a:ext cx="3517567" cy="385950"/>
          </a:xfrm>
          <a:prstGeom prst="rect">
            <a:avLst/>
          </a:prstGeom>
        </p:spPr>
        <p:txBody>
          <a:bodyPr>
            <a:normAutofit/>
          </a:bodyPr>
          <a:lstStyle/>
          <a:p>
            <a:r>
              <a:rPr lang="en-US" dirty="0"/>
              <a:t>- Probability and Likelihood.</a:t>
            </a:r>
          </a:p>
        </p:txBody>
      </p:sp>
      <p:pic>
        <p:nvPicPr>
          <p:cNvPr id="6" name="Picture 5">
            <a:extLst>
              <a:ext uri="{FF2B5EF4-FFF2-40B4-BE49-F238E27FC236}">
                <a16:creationId xmlns:a16="http://schemas.microsoft.com/office/drawing/2014/main" id="{6691CCB2-A39E-49E6-9A24-61E50A0C250A}"/>
              </a:ext>
            </a:extLst>
          </p:cNvPr>
          <p:cNvPicPr>
            <a:picLocks noChangeAspect="1"/>
          </p:cNvPicPr>
          <p:nvPr/>
        </p:nvPicPr>
        <p:blipFill>
          <a:blip r:embed="rId8"/>
          <a:stretch>
            <a:fillRect/>
          </a:stretch>
        </p:blipFill>
        <p:spPr>
          <a:xfrm>
            <a:off x="5430352" y="880343"/>
            <a:ext cx="5799122" cy="2763560"/>
          </a:xfrm>
          <a:prstGeom prst="rect">
            <a:avLst/>
          </a:prstGeom>
        </p:spPr>
      </p:pic>
      <p:sp>
        <p:nvSpPr>
          <p:cNvPr id="10" name="Rectangle 9">
            <a:extLst>
              <a:ext uri="{FF2B5EF4-FFF2-40B4-BE49-F238E27FC236}">
                <a16:creationId xmlns:a16="http://schemas.microsoft.com/office/drawing/2014/main" id="{49D77BEC-9E16-4FB9-83B6-508914A0DAAC}"/>
              </a:ext>
            </a:extLst>
          </p:cNvPr>
          <p:cNvSpPr/>
          <p:nvPr/>
        </p:nvSpPr>
        <p:spPr>
          <a:xfrm>
            <a:off x="4823184" y="93444"/>
            <a:ext cx="7013459" cy="646331"/>
          </a:xfrm>
          <a:prstGeom prst="rect">
            <a:avLst/>
          </a:prstGeom>
        </p:spPr>
        <p:txBody>
          <a:bodyPr wrap="square">
            <a:spAutoFit/>
          </a:bodyPr>
          <a:lstStyle/>
          <a:p>
            <a:r>
              <a:rPr lang="en-US" dirty="0">
                <a:latin typeface="medium-content-serif-font"/>
              </a:rPr>
              <a:t>we choose a student whose marks we already know. Say, we choose a student who scored 12 marks.</a:t>
            </a:r>
            <a:endParaRPr lang="en-US" dirty="0"/>
          </a:p>
        </p:txBody>
      </p:sp>
      <p:sp>
        <p:nvSpPr>
          <p:cNvPr id="11" name="Rectangle 10">
            <a:extLst>
              <a:ext uri="{FF2B5EF4-FFF2-40B4-BE49-F238E27FC236}">
                <a16:creationId xmlns:a16="http://schemas.microsoft.com/office/drawing/2014/main" id="{EF2B9209-DE49-4206-A0FC-63350DEC2CF6}"/>
              </a:ext>
            </a:extLst>
          </p:cNvPr>
          <p:cNvSpPr/>
          <p:nvPr/>
        </p:nvSpPr>
        <p:spPr>
          <a:xfrm>
            <a:off x="4823184" y="4250115"/>
            <a:ext cx="7224437" cy="1323439"/>
          </a:xfrm>
          <a:prstGeom prst="rect">
            <a:avLst/>
          </a:prstGeom>
        </p:spPr>
        <p:txBody>
          <a:bodyPr wrap="square">
            <a:spAutoFit/>
          </a:bodyPr>
          <a:lstStyle/>
          <a:p>
            <a:r>
              <a:rPr lang="en-US" sz="2000" dirty="0">
                <a:latin typeface="medium-content-serif-font"/>
              </a:rPr>
              <a:t>so, 1.48 is the probability of obtaining the student scoring 12 marks within this parameter space.</a:t>
            </a:r>
          </a:p>
          <a:p>
            <a:endParaRPr lang="en-US" sz="2000" b="0" i="0" dirty="0">
              <a:effectLst/>
              <a:latin typeface="medium-content-serif-font"/>
            </a:endParaRPr>
          </a:p>
          <a:p>
            <a:r>
              <a:rPr lang="en-US" sz="2000" dirty="0">
                <a:latin typeface="medium-content-serif-font"/>
              </a:rPr>
              <a:t>Only the distribution changes not the data… </a:t>
            </a:r>
          </a:p>
        </p:txBody>
      </p:sp>
      <p:sp>
        <p:nvSpPr>
          <p:cNvPr id="13" name="Rectangle 12">
            <a:extLst>
              <a:ext uri="{FF2B5EF4-FFF2-40B4-BE49-F238E27FC236}">
                <a16:creationId xmlns:a16="http://schemas.microsoft.com/office/drawing/2014/main" id="{31A67C5E-D6F4-497C-9E3C-9CDA3E2F1E27}"/>
              </a:ext>
            </a:extLst>
          </p:cNvPr>
          <p:cNvSpPr/>
          <p:nvPr/>
        </p:nvSpPr>
        <p:spPr>
          <a:xfrm>
            <a:off x="4775060" y="3807065"/>
            <a:ext cx="2338782" cy="369332"/>
          </a:xfrm>
          <a:prstGeom prst="rect">
            <a:avLst/>
          </a:prstGeom>
        </p:spPr>
        <p:txBody>
          <a:bodyPr wrap="none">
            <a:spAutoFit/>
          </a:bodyPr>
          <a:lstStyle/>
          <a:p>
            <a:r>
              <a:rPr lang="en-US" b="1" dirty="0">
                <a:latin typeface="medium-content-serif-font"/>
              </a:rPr>
              <a:t>L(mean=11 and std = 3</a:t>
            </a:r>
          </a:p>
        </p:txBody>
      </p:sp>
      <p:sp>
        <p:nvSpPr>
          <p:cNvPr id="14" name="Rectangle 13">
            <a:extLst>
              <a:ext uri="{FF2B5EF4-FFF2-40B4-BE49-F238E27FC236}">
                <a16:creationId xmlns:a16="http://schemas.microsoft.com/office/drawing/2014/main" id="{DDC174EB-2969-4F70-8186-EB7BA5699353}"/>
              </a:ext>
            </a:extLst>
          </p:cNvPr>
          <p:cNvSpPr/>
          <p:nvPr/>
        </p:nvSpPr>
        <p:spPr>
          <a:xfrm>
            <a:off x="7054522" y="3807065"/>
            <a:ext cx="3388363" cy="369332"/>
          </a:xfrm>
          <a:prstGeom prst="rect">
            <a:avLst/>
          </a:prstGeom>
        </p:spPr>
        <p:txBody>
          <a:bodyPr wrap="none">
            <a:spAutoFit/>
          </a:bodyPr>
          <a:lstStyle/>
          <a:p>
            <a:r>
              <a:rPr lang="en-US" b="1" dirty="0">
                <a:latin typeface="medium-content-serif-font"/>
              </a:rPr>
              <a:t>| student scored 12 marks) = 1.48</a:t>
            </a:r>
            <a:endParaRPr lang="en-US" dirty="0"/>
          </a:p>
        </p:txBody>
      </p:sp>
      <p:pic>
        <p:nvPicPr>
          <p:cNvPr id="4" name="Picture 3">
            <a:extLst>
              <a:ext uri="{FF2B5EF4-FFF2-40B4-BE49-F238E27FC236}">
                <a16:creationId xmlns:a16="http://schemas.microsoft.com/office/drawing/2014/main" id="{49CF083E-8E81-4900-8898-FFF74FC98F75}"/>
              </a:ext>
            </a:extLst>
          </p:cNvPr>
          <p:cNvPicPr>
            <a:picLocks noChangeAspect="1"/>
          </p:cNvPicPr>
          <p:nvPr/>
        </p:nvPicPr>
        <p:blipFill>
          <a:blip r:embed="rId9"/>
          <a:stretch>
            <a:fillRect/>
          </a:stretch>
        </p:blipFill>
        <p:spPr>
          <a:xfrm>
            <a:off x="4823184" y="5647273"/>
            <a:ext cx="6897556" cy="1152162"/>
          </a:xfrm>
          <a:prstGeom prst="rect">
            <a:avLst/>
          </a:prstGeom>
        </p:spPr>
      </p:pic>
    </p:spTree>
    <p:extLst>
      <p:ext uri="{BB962C8B-B14F-4D97-AF65-F5344CB8AC3E}">
        <p14:creationId xmlns:p14="http://schemas.microsoft.com/office/powerpoint/2010/main" val="36938385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13"/>
                                        </p:tgtEl>
                                        <p:attrNameLst>
                                          <p:attrName>fillcolor</p:attrName>
                                        </p:attrNameLst>
                                      </p:cBhvr>
                                      <p:to>
                                        <a:schemeClr val="accent2"/>
                                      </p:to>
                                    </p:animClr>
                                    <p:set>
                                      <p:cBhvr>
                                        <p:cTn id="7" dur="2000" fill="hold"/>
                                        <p:tgtEl>
                                          <p:spTgt spid="13"/>
                                        </p:tgtEl>
                                        <p:attrNameLst>
                                          <p:attrName>fill.type</p:attrName>
                                        </p:attrNameLst>
                                      </p:cBhvr>
                                      <p:to>
                                        <p:strVal val="solid"/>
                                      </p:to>
                                    </p:set>
                                    <p:set>
                                      <p:cBhvr>
                                        <p:cTn id="8" dur="2000" fill="hold"/>
                                        <p:tgtEl>
                                          <p:spTgt spid="13"/>
                                        </p:tgtEl>
                                        <p:attrNameLst>
                                          <p:attrName>fill.on</p:attrName>
                                        </p:attrNameLst>
                                      </p:cBhvr>
                                      <p:to>
                                        <p:strVal val="true"/>
                                      </p:to>
                                    </p:set>
                                  </p:childTnLst>
                                </p:cTn>
                              </p:par>
                            </p:childTnLst>
                          </p:cTn>
                        </p:par>
                      </p:childTnLst>
                    </p:cTn>
                  </p:par>
                </p:childTnLst>
              </p:cTn>
              <p:nextCondLst>
                <p:cond evt="onClick" delay="0">
                  <p:tgtEl>
                    <p:spTgt spid="6"/>
                  </p:tgtEl>
                </p:cond>
              </p:nextCondLst>
            </p:seq>
            <p:seq concurrent="1" nextAc="seek">
              <p:cTn id="9" restart="whenNotActive" fill="hold" evtFilter="cancelBubble" nodeType="interactiveSeq">
                <p:stCondLst>
                  <p:cond evt="onClick" delay="0">
                    <p:tgtEl>
                      <p:spTgt spid="13"/>
                    </p:tgtEl>
                  </p:cond>
                </p:stCondLst>
                <p:endSync evt="end" delay="0">
                  <p:rtn val="all"/>
                </p:endSync>
                <p:childTnLst>
                  <p:par>
                    <p:cTn id="10" fill="hold">
                      <p:stCondLst>
                        <p:cond delay="0"/>
                      </p:stCondLst>
                      <p:childTnLst>
                        <p:par>
                          <p:cTn id="11" fill="hold">
                            <p:stCondLst>
                              <p:cond delay="0"/>
                            </p:stCondLst>
                            <p:childTnLst>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nextCondLst>
                <p:cond evt="onClick" delay="0">
                  <p:tgtEl>
                    <p:spTgt spid="13"/>
                  </p:tgtEl>
                </p:cond>
              </p:nextCondLst>
            </p:seq>
            <p:seq concurrent="1" nextAc="seek">
              <p:cTn id="14" restart="whenNotActive" fill="hold" evtFilter="cancelBubble" nodeType="interactiveSeq">
                <p:stCondLst>
                  <p:cond evt="onClick" delay="0">
                    <p:tgtEl>
                      <p:spTgt spid="11"/>
                    </p:tgtEl>
                  </p:cond>
                </p:stCondLst>
                <p:endSync evt="end" delay="0">
                  <p:rtn val="all"/>
                </p:endSync>
                <p:childTnLst>
                  <p:par>
                    <p:cTn id="15" fill="hold">
                      <p:stCondLst>
                        <p:cond delay="0"/>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nextCondLst>
                <p:cond evt="onClick" delay="0">
                  <p:tgtEl>
                    <p:spTgt spid="11"/>
                  </p:tgtEl>
                </p:cond>
              </p:nextCondLst>
            </p:seq>
          </p:childTnLst>
        </p:cTn>
      </p:par>
    </p:tnLst>
    <p:bldLst>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AE4275B4-22AB-4A4C-9D22-AF06115B67DC}"/>
              </a:ext>
            </a:extLst>
          </p:cNvPr>
          <p:cNvSpPr>
            <a:spLocks noGrp="1"/>
          </p:cNvSpPr>
          <p:nvPr>
            <p:ph type="title"/>
          </p:nvPr>
        </p:nvSpPr>
        <p:spPr>
          <a:xfrm>
            <a:off x="643466" y="786383"/>
            <a:ext cx="3517567" cy="2093975"/>
          </a:xfrm>
          <a:prstGeom prst="rect">
            <a:avLst/>
          </a:prstGeom>
        </p:spPr>
        <p:txBody>
          <a:bodyPr anchor="b">
            <a:normAutofit/>
          </a:bodyPr>
          <a:lstStyle/>
          <a:p>
            <a:r>
              <a:rPr lang="en-US" sz="2300" b="1"/>
              <a:t>Bayes’ theorem converts the results from your test into the real probability of the event.</a:t>
            </a:r>
            <a:r>
              <a:rPr lang="en-US" sz="2300"/>
              <a:t> For example, </a:t>
            </a:r>
          </a:p>
        </p:txBody>
      </p:sp>
      <p:pic>
        <p:nvPicPr>
          <p:cNvPr id="6" name="Content Placeholder 5" descr="A screenshot of a social media post&#10;&#10;Description automatically generated">
            <a:extLst>
              <a:ext uri="{FF2B5EF4-FFF2-40B4-BE49-F238E27FC236}">
                <a16:creationId xmlns:a16="http://schemas.microsoft.com/office/drawing/2014/main" id="{B84078C7-0E3E-4F57-A2AB-C03D92A955A5}"/>
              </a:ext>
            </a:extLst>
          </p:cNvPr>
          <p:cNvPicPr>
            <a:picLocks noGrp="1" noChangeAspect="1"/>
          </p:cNvPicPr>
          <p:nvPr>
            <p:ph idx="1"/>
          </p:nvPr>
        </p:nvPicPr>
        <p:blipFill>
          <a:blip r:embed="rId2"/>
          <a:stretch>
            <a:fillRect/>
          </a:stretch>
        </p:blipFill>
        <p:spPr>
          <a:xfrm>
            <a:off x="4887766" y="151756"/>
            <a:ext cx="6286406" cy="3363228"/>
          </a:xfrm>
          <a:prstGeom prst="rect">
            <a:avLst/>
          </a:prstGeom>
          <a:noFill/>
        </p:spPr>
      </p:pic>
      <p:sp>
        <p:nvSpPr>
          <p:cNvPr id="29" name="Content Placeholder 2">
            <a:extLst>
              <a:ext uri="{FF2B5EF4-FFF2-40B4-BE49-F238E27FC236}">
                <a16:creationId xmlns:a16="http://schemas.microsoft.com/office/drawing/2014/main" id="{91DC931D-C153-453E-83A4-1D9162E9427A}"/>
              </a:ext>
            </a:extLst>
          </p:cNvPr>
          <p:cNvSpPr>
            <a:spLocks noGrp="1"/>
          </p:cNvSpPr>
          <p:nvPr>
            <p:ph type="body" sz="half" idx="2"/>
          </p:nvPr>
        </p:nvSpPr>
        <p:spPr>
          <a:xfrm>
            <a:off x="643465" y="3043050"/>
            <a:ext cx="3517567" cy="3064505"/>
          </a:xfrm>
          <a:prstGeom prst="rect">
            <a:avLst/>
          </a:prstGeom>
        </p:spPr>
        <p:txBody>
          <a:bodyPr>
            <a:normAutofit/>
          </a:bodyPr>
          <a:lstStyle/>
          <a:p>
            <a:r>
              <a:rPr lang="en-US" b="1"/>
              <a:t>Relate the actual probability to the measured test probability.</a:t>
            </a:r>
            <a:r>
              <a:rPr lang="en-US"/>
              <a:t> </a:t>
            </a:r>
          </a:p>
          <a:p>
            <a:pPr marL="0" indent="0">
              <a:buNone/>
            </a:pPr>
            <a:r>
              <a:rPr lang="en-US"/>
              <a:t>Given mammogram test results and known error rates, you can predict the actual chance of having cancer given a positive test. </a:t>
            </a:r>
            <a:endParaRPr lang="en-US" dirty="0"/>
          </a:p>
        </p:txBody>
      </p:sp>
      <p:sp>
        <p:nvSpPr>
          <p:cNvPr id="7" name="TextBox 6">
            <a:extLst>
              <a:ext uri="{FF2B5EF4-FFF2-40B4-BE49-F238E27FC236}">
                <a16:creationId xmlns:a16="http://schemas.microsoft.com/office/drawing/2014/main" id="{E9A06AE3-19DD-4478-AAFC-EF80468EDD9A}"/>
              </a:ext>
            </a:extLst>
          </p:cNvPr>
          <p:cNvSpPr txBox="1"/>
          <p:nvPr/>
        </p:nvSpPr>
        <p:spPr>
          <a:xfrm>
            <a:off x="5006140" y="3802668"/>
            <a:ext cx="1711366" cy="369332"/>
          </a:xfrm>
          <a:prstGeom prst="rect">
            <a:avLst/>
          </a:prstGeom>
          <a:noFill/>
        </p:spPr>
        <p:txBody>
          <a:bodyPr wrap="none" rtlCol="0">
            <a:spAutoFit/>
          </a:bodyPr>
          <a:lstStyle/>
          <a:p>
            <a:r>
              <a:rPr lang="en-US" dirty="0"/>
              <a:t>Prior Probability</a:t>
            </a:r>
          </a:p>
        </p:txBody>
      </p:sp>
      <p:pic>
        <p:nvPicPr>
          <p:cNvPr id="8" name="Picture 7">
            <a:extLst>
              <a:ext uri="{FF2B5EF4-FFF2-40B4-BE49-F238E27FC236}">
                <a16:creationId xmlns:a16="http://schemas.microsoft.com/office/drawing/2014/main" id="{B9A7B7F2-2C19-45C2-A63A-174769369502}"/>
              </a:ext>
            </a:extLst>
          </p:cNvPr>
          <p:cNvPicPr>
            <a:picLocks noChangeAspect="1"/>
          </p:cNvPicPr>
          <p:nvPr/>
        </p:nvPicPr>
        <p:blipFill>
          <a:blip r:embed="rId3"/>
          <a:stretch>
            <a:fillRect/>
          </a:stretch>
        </p:blipFill>
        <p:spPr>
          <a:xfrm>
            <a:off x="5006140" y="4555249"/>
            <a:ext cx="6896100" cy="2076450"/>
          </a:xfrm>
          <a:prstGeom prst="rect">
            <a:avLst/>
          </a:prstGeom>
        </p:spPr>
      </p:pic>
    </p:spTree>
    <p:extLst>
      <p:ext uri="{BB962C8B-B14F-4D97-AF65-F5344CB8AC3E}">
        <p14:creationId xmlns:p14="http://schemas.microsoft.com/office/powerpoint/2010/main" val="6678063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nextCondLst>
                <p:cond evt="onClick" delay="0">
                  <p:tgtEl>
                    <p:spTgt spid="7"/>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BF278-8789-4C17-8B77-3A0ACEF2CDA9}"/>
              </a:ext>
            </a:extLst>
          </p:cNvPr>
          <p:cNvSpPr>
            <a:spLocks noGrp="1"/>
          </p:cNvSpPr>
          <p:nvPr>
            <p:ph type="title"/>
          </p:nvPr>
        </p:nvSpPr>
        <p:spPr>
          <a:xfrm>
            <a:off x="643466" y="786383"/>
            <a:ext cx="3517567" cy="2093975"/>
          </a:xfrm>
        </p:spPr>
        <p:txBody>
          <a:bodyPr>
            <a:normAutofit fontScale="90000"/>
          </a:bodyPr>
          <a:lstStyle/>
          <a:p>
            <a:r>
              <a:rPr lang="en-US" dirty="0"/>
              <a:t>Contingency </a:t>
            </a:r>
            <a:br>
              <a:rPr lang="en-US" dirty="0"/>
            </a:br>
            <a:r>
              <a:rPr lang="en-US" dirty="0"/>
              <a:t>Table	- Joint probability and</a:t>
            </a:r>
            <a:br>
              <a:rPr lang="en-US" dirty="0"/>
            </a:br>
            <a:r>
              <a:rPr lang="en-US" dirty="0"/>
              <a:t>apply marginal</a:t>
            </a:r>
            <a:br>
              <a:rPr lang="en-US" dirty="0"/>
            </a:br>
            <a:r>
              <a:rPr lang="en-US" dirty="0"/>
              <a:t>probability</a:t>
            </a:r>
          </a:p>
        </p:txBody>
      </p:sp>
      <p:sp>
        <p:nvSpPr>
          <p:cNvPr id="4" name="Text Placeholder 3">
            <a:extLst>
              <a:ext uri="{FF2B5EF4-FFF2-40B4-BE49-F238E27FC236}">
                <a16:creationId xmlns:a16="http://schemas.microsoft.com/office/drawing/2014/main" id="{73E138DD-2103-45A8-8B61-66EF1A72CE6E}"/>
              </a:ext>
            </a:extLst>
          </p:cNvPr>
          <p:cNvSpPr>
            <a:spLocks noGrp="1"/>
          </p:cNvSpPr>
          <p:nvPr>
            <p:ph type="body" sz="half" idx="2"/>
          </p:nvPr>
        </p:nvSpPr>
        <p:spPr>
          <a:xfrm>
            <a:off x="643465" y="3043050"/>
            <a:ext cx="3517567" cy="3064505"/>
          </a:xfrm>
        </p:spPr>
        <p:txBody>
          <a:bodyPr/>
          <a:lstStyle/>
          <a:p>
            <a:r>
              <a:rPr lang="en-US" sz="2800" b="1"/>
              <a:t>How Accurate Is The Test?</a:t>
            </a:r>
          </a:p>
          <a:p>
            <a:endParaRPr lang="en-US" dirty="0"/>
          </a:p>
        </p:txBody>
      </p:sp>
      <p:pic>
        <p:nvPicPr>
          <p:cNvPr id="6" name="Picture 5">
            <a:extLst>
              <a:ext uri="{FF2B5EF4-FFF2-40B4-BE49-F238E27FC236}">
                <a16:creationId xmlns:a16="http://schemas.microsoft.com/office/drawing/2014/main" id="{77D4FC46-2928-45F1-AEBB-7D250952F164}"/>
              </a:ext>
            </a:extLst>
          </p:cNvPr>
          <p:cNvPicPr>
            <a:picLocks noChangeAspect="1"/>
          </p:cNvPicPr>
          <p:nvPr/>
        </p:nvPicPr>
        <p:blipFill rotWithShape="1">
          <a:blip r:embed="rId2"/>
          <a:srcRect l="3187" r="10516"/>
          <a:stretch/>
        </p:blipFill>
        <p:spPr>
          <a:xfrm>
            <a:off x="4771504" y="359905"/>
            <a:ext cx="7148947" cy="1785370"/>
          </a:xfrm>
          <a:prstGeom prst="rect">
            <a:avLst/>
          </a:prstGeom>
        </p:spPr>
      </p:pic>
      <p:sp>
        <p:nvSpPr>
          <p:cNvPr id="7" name="TextBox 6">
            <a:extLst>
              <a:ext uri="{FF2B5EF4-FFF2-40B4-BE49-F238E27FC236}">
                <a16:creationId xmlns:a16="http://schemas.microsoft.com/office/drawing/2014/main" id="{1A54E01C-338C-4915-99B7-771866DB5106}"/>
              </a:ext>
            </a:extLst>
          </p:cNvPr>
          <p:cNvSpPr txBox="1"/>
          <p:nvPr/>
        </p:nvSpPr>
        <p:spPr>
          <a:xfrm>
            <a:off x="4919134" y="2145275"/>
            <a:ext cx="1810304" cy="369332"/>
          </a:xfrm>
          <a:prstGeom prst="rect">
            <a:avLst/>
          </a:prstGeom>
          <a:noFill/>
        </p:spPr>
        <p:txBody>
          <a:bodyPr wrap="none" rtlCol="0">
            <a:spAutoFit/>
          </a:bodyPr>
          <a:lstStyle/>
          <a:p>
            <a:r>
              <a:rPr lang="en-US" dirty="0"/>
              <a:t>Our Normal Way </a:t>
            </a:r>
          </a:p>
        </p:txBody>
      </p:sp>
      <p:pic>
        <p:nvPicPr>
          <p:cNvPr id="8" name="Picture 7">
            <a:extLst>
              <a:ext uri="{FF2B5EF4-FFF2-40B4-BE49-F238E27FC236}">
                <a16:creationId xmlns:a16="http://schemas.microsoft.com/office/drawing/2014/main" id="{DB770EAB-E4C2-41F2-A9EE-D29EF7D2EA1C}"/>
              </a:ext>
            </a:extLst>
          </p:cNvPr>
          <p:cNvPicPr>
            <a:picLocks noChangeAspect="1"/>
          </p:cNvPicPr>
          <p:nvPr/>
        </p:nvPicPr>
        <p:blipFill>
          <a:blip r:embed="rId3"/>
          <a:stretch>
            <a:fillRect/>
          </a:stretch>
        </p:blipFill>
        <p:spPr>
          <a:xfrm>
            <a:off x="5145511" y="2880358"/>
            <a:ext cx="5770916" cy="1256858"/>
          </a:xfrm>
          <a:prstGeom prst="rect">
            <a:avLst/>
          </a:prstGeom>
        </p:spPr>
      </p:pic>
      <p:sp>
        <p:nvSpPr>
          <p:cNvPr id="10" name="TextBox 9">
            <a:extLst>
              <a:ext uri="{FF2B5EF4-FFF2-40B4-BE49-F238E27FC236}">
                <a16:creationId xmlns:a16="http://schemas.microsoft.com/office/drawing/2014/main" id="{2E2D4D1A-A0A4-4F7C-A894-3AB922BE631B}"/>
              </a:ext>
            </a:extLst>
          </p:cNvPr>
          <p:cNvSpPr txBox="1"/>
          <p:nvPr/>
        </p:nvSpPr>
        <p:spPr>
          <a:xfrm>
            <a:off x="4919134" y="4587691"/>
            <a:ext cx="7001317" cy="1384995"/>
          </a:xfrm>
          <a:prstGeom prst="rect">
            <a:avLst/>
          </a:prstGeom>
          <a:noFill/>
        </p:spPr>
        <p:txBody>
          <a:bodyPr wrap="square" rtlCol="0">
            <a:spAutoFit/>
          </a:bodyPr>
          <a:lstStyle/>
          <a:p>
            <a:r>
              <a:rPr lang="en-US" sz="2800" dirty="0"/>
              <a:t>Chance of Cancer is </a:t>
            </a:r>
          </a:p>
          <a:p>
            <a:endParaRPr lang="en-US" sz="2800" dirty="0"/>
          </a:p>
          <a:p>
            <a:r>
              <a:rPr lang="en-US" sz="2800" u="sng" dirty="0"/>
              <a:t>0.008 / (.008 +.09504) = .0776 </a:t>
            </a:r>
          </a:p>
        </p:txBody>
      </p:sp>
    </p:spTree>
    <p:extLst>
      <p:ext uri="{BB962C8B-B14F-4D97-AF65-F5344CB8AC3E}">
        <p14:creationId xmlns:p14="http://schemas.microsoft.com/office/powerpoint/2010/main" val="15342303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itle 2">
            <a:extLst>
              <a:ext uri="{FF2B5EF4-FFF2-40B4-BE49-F238E27FC236}">
                <a16:creationId xmlns:a16="http://schemas.microsoft.com/office/drawing/2014/main" id="{1659AC1A-FA1A-49B7-A448-3C89EBC5BBCE}"/>
              </a:ext>
            </a:extLst>
          </p:cNvPr>
          <p:cNvSpPr>
            <a:spLocks noGrp="1"/>
          </p:cNvSpPr>
          <p:nvPr>
            <p:ph type="title"/>
          </p:nvPr>
        </p:nvSpPr>
        <p:spPr>
          <a:xfrm>
            <a:off x="1097279" y="4799362"/>
            <a:ext cx="10113645" cy="743682"/>
          </a:xfrm>
        </p:spPr>
        <p:txBody>
          <a:bodyPr/>
          <a:lstStyle/>
          <a:p>
            <a:r>
              <a:rPr lang="en-US" dirty="0"/>
              <a:t>BAYES’ Method</a:t>
            </a:r>
          </a:p>
        </p:txBody>
      </p:sp>
      <p:sp>
        <p:nvSpPr>
          <p:cNvPr id="20" name="Text Placeholder 3">
            <a:extLst>
              <a:ext uri="{FF2B5EF4-FFF2-40B4-BE49-F238E27FC236}">
                <a16:creationId xmlns:a16="http://schemas.microsoft.com/office/drawing/2014/main" id="{F71F1FD9-CD8F-40F4-9870-C8448AB90850}"/>
              </a:ext>
            </a:extLst>
          </p:cNvPr>
          <p:cNvSpPr>
            <a:spLocks noGrp="1"/>
          </p:cNvSpPr>
          <p:nvPr>
            <p:ph type="body" sz="half" idx="2"/>
          </p:nvPr>
        </p:nvSpPr>
        <p:spPr>
          <a:xfrm>
            <a:off x="1097279" y="5715000"/>
            <a:ext cx="10113264" cy="609600"/>
          </a:xfrm>
        </p:spPr>
        <p:txBody>
          <a:bodyPr/>
          <a:lstStyle/>
          <a:p>
            <a:endParaRPr lang="en-US"/>
          </a:p>
        </p:txBody>
      </p:sp>
      <p:pic>
        <p:nvPicPr>
          <p:cNvPr id="12" name="Picture 11">
            <a:extLst>
              <a:ext uri="{FF2B5EF4-FFF2-40B4-BE49-F238E27FC236}">
                <a16:creationId xmlns:a16="http://schemas.microsoft.com/office/drawing/2014/main" id="{6B8D6385-4CBC-4FD0-A098-16BCCB4ADB53}"/>
              </a:ext>
            </a:extLst>
          </p:cNvPr>
          <p:cNvPicPr>
            <a:picLocks noChangeAspect="1"/>
          </p:cNvPicPr>
          <p:nvPr/>
        </p:nvPicPr>
        <p:blipFill>
          <a:blip r:embed="rId2"/>
          <a:stretch>
            <a:fillRect/>
          </a:stretch>
        </p:blipFill>
        <p:spPr>
          <a:xfrm>
            <a:off x="1684421" y="533400"/>
            <a:ext cx="8277726" cy="3337754"/>
          </a:xfrm>
          <a:prstGeom prst="rect">
            <a:avLst/>
          </a:prstGeom>
        </p:spPr>
      </p:pic>
    </p:spTree>
    <p:extLst>
      <p:ext uri="{BB962C8B-B14F-4D97-AF65-F5344CB8AC3E}">
        <p14:creationId xmlns:p14="http://schemas.microsoft.com/office/powerpoint/2010/main" val="31855928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itle 2">
            <a:extLst>
              <a:ext uri="{FF2B5EF4-FFF2-40B4-BE49-F238E27FC236}">
                <a16:creationId xmlns:a16="http://schemas.microsoft.com/office/drawing/2014/main" id="{1659AC1A-FA1A-49B7-A448-3C89EBC5BBCE}"/>
              </a:ext>
            </a:extLst>
          </p:cNvPr>
          <p:cNvSpPr>
            <a:spLocks noGrp="1"/>
          </p:cNvSpPr>
          <p:nvPr>
            <p:ph type="title"/>
          </p:nvPr>
        </p:nvSpPr>
        <p:spPr>
          <a:xfrm>
            <a:off x="1097280" y="286603"/>
            <a:ext cx="10058400" cy="1450757"/>
          </a:xfrm>
          <a:prstGeom prst="rect">
            <a:avLst/>
          </a:prstGeom>
        </p:spPr>
        <p:txBody>
          <a:bodyPr anchor="b">
            <a:normAutofit/>
          </a:bodyPr>
          <a:lstStyle/>
          <a:p>
            <a:r>
              <a:rPr lang="en-US" dirty="0"/>
              <a:t>BAYES’ Method</a:t>
            </a:r>
          </a:p>
        </p:txBody>
      </p:sp>
      <p:pic>
        <p:nvPicPr>
          <p:cNvPr id="3" name="Picture 2">
            <a:extLst>
              <a:ext uri="{FF2B5EF4-FFF2-40B4-BE49-F238E27FC236}">
                <a16:creationId xmlns:a16="http://schemas.microsoft.com/office/drawing/2014/main" id="{23FC75E4-B207-4081-9354-2250D8342AFA}"/>
              </a:ext>
            </a:extLst>
          </p:cNvPr>
          <p:cNvPicPr>
            <a:picLocks noChangeAspect="1"/>
          </p:cNvPicPr>
          <p:nvPr/>
        </p:nvPicPr>
        <p:blipFill rotWithShape="1">
          <a:blip r:embed="rId2"/>
          <a:srcRect t="5289" r="3249"/>
          <a:stretch/>
        </p:blipFill>
        <p:spPr>
          <a:xfrm>
            <a:off x="808522" y="2025898"/>
            <a:ext cx="10058400" cy="2806204"/>
          </a:xfrm>
          <a:prstGeom prst="rect">
            <a:avLst/>
          </a:prstGeom>
          <a:noFill/>
        </p:spPr>
      </p:pic>
      <p:pic>
        <p:nvPicPr>
          <p:cNvPr id="13" name="Picture 12">
            <a:extLst>
              <a:ext uri="{FF2B5EF4-FFF2-40B4-BE49-F238E27FC236}">
                <a16:creationId xmlns:a16="http://schemas.microsoft.com/office/drawing/2014/main" id="{6C99308F-064E-49EA-B196-1CE3D46BC310}"/>
              </a:ext>
            </a:extLst>
          </p:cNvPr>
          <p:cNvPicPr>
            <a:picLocks noChangeAspect="1"/>
          </p:cNvPicPr>
          <p:nvPr/>
        </p:nvPicPr>
        <p:blipFill rotWithShape="1">
          <a:blip r:embed="rId3"/>
          <a:srcRect t="1" b="49897"/>
          <a:stretch/>
        </p:blipFill>
        <p:spPr>
          <a:xfrm>
            <a:off x="375385" y="4704348"/>
            <a:ext cx="8277726" cy="1450757"/>
          </a:xfrm>
          <a:prstGeom prst="rect">
            <a:avLst/>
          </a:prstGeom>
        </p:spPr>
      </p:pic>
      <p:sp>
        <p:nvSpPr>
          <p:cNvPr id="4" name="TextBox 3">
            <a:extLst>
              <a:ext uri="{FF2B5EF4-FFF2-40B4-BE49-F238E27FC236}">
                <a16:creationId xmlns:a16="http://schemas.microsoft.com/office/drawing/2014/main" id="{C831BC7E-326A-411A-BE2C-D1440D1E764D}"/>
              </a:ext>
            </a:extLst>
          </p:cNvPr>
          <p:cNvSpPr txBox="1"/>
          <p:nvPr/>
        </p:nvSpPr>
        <p:spPr>
          <a:xfrm>
            <a:off x="8903368" y="5245060"/>
            <a:ext cx="2635658" cy="369332"/>
          </a:xfrm>
          <a:prstGeom prst="rect">
            <a:avLst/>
          </a:prstGeom>
          <a:noFill/>
        </p:spPr>
        <p:txBody>
          <a:bodyPr wrap="none" rtlCol="0">
            <a:spAutoFit/>
          </a:bodyPr>
          <a:lstStyle/>
          <a:p>
            <a:r>
              <a:rPr lang="en-US" dirty="0"/>
              <a:t> = .008 / (.008 +.09504)</a:t>
            </a:r>
          </a:p>
        </p:txBody>
      </p:sp>
      <p:sp>
        <p:nvSpPr>
          <p:cNvPr id="14" name="TextBox 13">
            <a:extLst>
              <a:ext uri="{FF2B5EF4-FFF2-40B4-BE49-F238E27FC236}">
                <a16:creationId xmlns:a16="http://schemas.microsoft.com/office/drawing/2014/main" id="{0F29D70A-9EEA-4D28-8EDC-759120EE3B54}"/>
              </a:ext>
            </a:extLst>
          </p:cNvPr>
          <p:cNvSpPr txBox="1"/>
          <p:nvPr/>
        </p:nvSpPr>
        <p:spPr>
          <a:xfrm>
            <a:off x="8903368" y="5842684"/>
            <a:ext cx="912814" cy="369332"/>
          </a:xfrm>
          <a:prstGeom prst="rect">
            <a:avLst/>
          </a:prstGeom>
          <a:noFill/>
        </p:spPr>
        <p:txBody>
          <a:bodyPr wrap="none" rtlCol="0">
            <a:spAutoFit/>
          </a:bodyPr>
          <a:lstStyle/>
          <a:p>
            <a:r>
              <a:rPr lang="en-US" dirty="0"/>
              <a:t> = .7.76</a:t>
            </a:r>
          </a:p>
        </p:txBody>
      </p:sp>
    </p:spTree>
    <p:extLst>
      <p:ext uri="{BB962C8B-B14F-4D97-AF65-F5344CB8AC3E}">
        <p14:creationId xmlns:p14="http://schemas.microsoft.com/office/powerpoint/2010/main" val="414791616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nextCondLst>
                <p:cond evt="onClick" delay="0">
                  <p:tgtEl>
                    <p:spTgt spid="13"/>
                  </p:tgtEl>
                </p:cond>
              </p:nextCondLst>
            </p:seq>
          </p:childTnLst>
        </p:cTn>
      </p:par>
    </p:tnLst>
    <p:bldLst>
      <p:bldP spid="4" grpId="0"/>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4B3C8-97FE-4CE0-B653-09541E475462}"/>
              </a:ext>
            </a:extLst>
          </p:cNvPr>
          <p:cNvSpPr>
            <a:spLocks noGrp="1"/>
          </p:cNvSpPr>
          <p:nvPr>
            <p:ph type="title"/>
          </p:nvPr>
        </p:nvSpPr>
        <p:spPr>
          <a:xfrm>
            <a:off x="385011" y="0"/>
            <a:ext cx="10770669" cy="1450757"/>
          </a:xfrm>
          <a:prstGeom prst="rect">
            <a:avLst/>
          </a:prstGeom>
        </p:spPr>
        <p:txBody>
          <a:bodyPr anchor="b">
            <a:normAutofit/>
          </a:bodyPr>
          <a:lstStyle/>
          <a:p>
            <a:r>
              <a:rPr lang="en-US" sz="4400" b="1" dirty="0"/>
              <a:t>Bayes’ Theorem – Probability</a:t>
            </a:r>
            <a:br>
              <a:rPr lang="en-US" sz="4400" b="1" dirty="0"/>
            </a:br>
            <a:r>
              <a:rPr lang="en-US" sz="4400" b="1" dirty="0"/>
              <a:t>With Three (or More)  Cases.</a:t>
            </a:r>
            <a:endParaRPr lang="en-US" sz="4400" dirty="0"/>
          </a:p>
        </p:txBody>
      </p:sp>
      <p:pic>
        <p:nvPicPr>
          <p:cNvPr id="6" name="Picture 5">
            <a:extLst>
              <a:ext uri="{FF2B5EF4-FFF2-40B4-BE49-F238E27FC236}">
                <a16:creationId xmlns:a16="http://schemas.microsoft.com/office/drawing/2014/main" id="{F296D119-B79C-43C9-9B4D-984CAECBEBE6}"/>
              </a:ext>
            </a:extLst>
          </p:cNvPr>
          <p:cNvPicPr>
            <a:picLocks noChangeAspect="1"/>
          </p:cNvPicPr>
          <p:nvPr/>
        </p:nvPicPr>
        <p:blipFill>
          <a:blip r:embed="rId3"/>
          <a:stretch>
            <a:fillRect/>
          </a:stretch>
        </p:blipFill>
        <p:spPr>
          <a:xfrm>
            <a:off x="0" y="1322787"/>
            <a:ext cx="8005254" cy="874294"/>
          </a:xfrm>
          <a:prstGeom prst="rect">
            <a:avLst/>
          </a:prstGeom>
        </p:spPr>
      </p:pic>
      <p:pic>
        <p:nvPicPr>
          <p:cNvPr id="10" name="Picture 9">
            <a:extLst>
              <a:ext uri="{FF2B5EF4-FFF2-40B4-BE49-F238E27FC236}">
                <a16:creationId xmlns:a16="http://schemas.microsoft.com/office/drawing/2014/main" id="{6B382063-01D5-4128-BA75-EDC8E57B251A}"/>
              </a:ext>
            </a:extLst>
          </p:cNvPr>
          <p:cNvPicPr>
            <a:picLocks noChangeAspect="1"/>
          </p:cNvPicPr>
          <p:nvPr/>
        </p:nvPicPr>
        <p:blipFill>
          <a:blip r:embed="rId4"/>
          <a:stretch>
            <a:fillRect/>
          </a:stretch>
        </p:blipFill>
        <p:spPr>
          <a:xfrm>
            <a:off x="5898224" y="2368150"/>
            <a:ext cx="6181725" cy="3619500"/>
          </a:xfrm>
          <a:prstGeom prst="rect">
            <a:avLst/>
          </a:prstGeom>
        </p:spPr>
      </p:pic>
      <p:pic>
        <p:nvPicPr>
          <p:cNvPr id="11" name="Picture 10">
            <a:extLst>
              <a:ext uri="{FF2B5EF4-FFF2-40B4-BE49-F238E27FC236}">
                <a16:creationId xmlns:a16="http://schemas.microsoft.com/office/drawing/2014/main" id="{D40C65BB-CF37-4973-91A2-1C52C7BC61DC}"/>
              </a:ext>
            </a:extLst>
          </p:cNvPr>
          <p:cNvPicPr>
            <a:picLocks noChangeAspect="1"/>
          </p:cNvPicPr>
          <p:nvPr/>
        </p:nvPicPr>
        <p:blipFill>
          <a:blip r:embed="rId5"/>
          <a:stretch>
            <a:fillRect/>
          </a:stretch>
        </p:blipFill>
        <p:spPr>
          <a:xfrm>
            <a:off x="0" y="2186368"/>
            <a:ext cx="5658350" cy="2667000"/>
          </a:xfrm>
          <a:prstGeom prst="rect">
            <a:avLst/>
          </a:prstGeom>
        </p:spPr>
      </p:pic>
      <p:pic>
        <p:nvPicPr>
          <p:cNvPr id="12" name="Picture 11">
            <a:extLst>
              <a:ext uri="{FF2B5EF4-FFF2-40B4-BE49-F238E27FC236}">
                <a16:creationId xmlns:a16="http://schemas.microsoft.com/office/drawing/2014/main" id="{DC9A63A0-A3D6-4198-8154-0A7D0381A1EA}"/>
              </a:ext>
            </a:extLst>
          </p:cNvPr>
          <p:cNvPicPr>
            <a:picLocks noChangeAspect="1"/>
          </p:cNvPicPr>
          <p:nvPr/>
        </p:nvPicPr>
        <p:blipFill>
          <a:blip r:embed="rId6"/>
          <a:stretch>
            <a:fillRect/>
          </a:stretch>
        </p:blipFill>
        <p:spPr>
          <a:xfrm>
            <a:off x="0" y="5082775"/>
            <a:ext cx="5596376" cy="904875"/>
          </a:xfrm>
          <a:prstGeom prst="rect">
            <a:avLst/>
          </a:prstGeom>
        </p:spPr>
      </p:pic>
    </p:spTree>
    <p:extLst>
      <p:ext uri="{BB962C8B-B14F-4D97-AF65-F5344CB8AC3E}">
        <p14:creationId xmlns:p14="http://schemas.microsoft.com/office/powerpoint/2010/main" val="338619109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nextCondLst>
                <p:cond evt="onClick" delay="0">
                  <p:tgtEl>
                    <p:spTgt spid="6"/>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nextCondLst>
                <p:cond evt="onClick" delay="0">
                  <p:tgtEl>
                    <p:spTgt spid="12"/>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4B3C8-97FE-4CE0-B653-09541E475462}"/>
              </a:ext>
            </a:extLst>
          </p:cNvPr>
          <p:cNvSpPr>
            <a:spLocks noGrp="1"/>
          </p:cNvSpPr>
          <p:nvPr>
            <p:ph type="title"/>
          </p:nvPr>
        </p:nvSpPr>
        <p:spPr>
          <a:xfrm>
            <a:off x="385011" y="0"/>
            <a:ext cx="10770669" cy="1450757"/>
          </a:xfrm>
          <a:prstGeom prst="rect">
            <a:avLst/>
          </a:prstGeom>
        </p:spPr>
        <p:txBody>
          <a:bodyPr anchor="b">
            <a:normAutofit/>
          </a:bodyPr>
          <a:lstStyle/>
          <a:p>
            <a:r>
              <a:rPr lang="en-US" sz="4400" b="1" dirty="0"/>
              <a:t>Different Types of Distribution</a:t>
            </a:r>
            <a:br>
              <a:rPr lang="en-US" sz="4400" b="1" dirty="0"/>
            </a:br>
            <a:r>
              <a:rPr lang="en-US" sz="4400" b="1" dirty="0"/>
              <a:t>With Three (or More)  Cases.</a:t>
            </a:r>
            <a:endParaRPr lang="en-US" sz="4400" dirty="0"/>
          </a:p>
        </p:txBody>
      </p:sp>
      <p:pic>
        <p:nvPicPr>
          <p:cNvPr id="3" name="Picture 2">
            <a:extLst>
              <a:ext uri="{FF2B5EF4-FFF2-40B4-BE49-F238E27FC236}">
                <a16:creationId xmlns:a16="http://schemas.microsoft.com/office/drawing/2014/main" id="{0AC6F446-ECDC-4E51-B9CC-641FAE2AE79A}"/>
              </a:ext>
            </a:extLst>
          </p:cNvPr>
          <p:cNvPicPr>
            <a:picLocks noChangeAspect="1"/>
          </p:cNvPicPr>
          <p:nvPr/>
        </p:nvPicPr>
        <p:blipFill>
          <a:blip r:embed="rId3"/>
          <a:stretch>
            <a:fillRect/>
          </a:stretch>
        </p:blipFill>
        <p:spPr>
          <a:xfrm>
            <a:off x="0" y="877186"/>
            <a:ext cx="12192000" cy="5103628"/>
          </a:xfrm>
          <a:prstGeom prst="rect">
            <a:avLst/>
          </a:prstGeom>
        </p:spPr>
      </p:pic>
    </p:spTree>
    <p:extLst>
      <p:ext uri="{BB962C8B-B14F-4D97-AF65-F5344CB8AC3E}">
        <p14:creationId xmlns:p14="http://schemas.microsoft.com/office/powerpoint/2010/main" val="42074159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01DDD0-6127-412F-8D02-E06DB643DF43}"/>
              </a:ext>
            </a:extLst>
          </p:cNvPr>
          <p:cNvPicPr>
            <a:picLocks noChangeAspect="1"/>
          </p:cNvPicPr>
          <p:nvPr/>
        </p:nvPicPr>
        <p:blipFill rotWithShape="1">
          <a:blip r:embed="rId2"/>
          <a:srcRect t="4383"/>
          <a:stretch/>
        </p:blipFill>
        <p:spPr>
          <a:xfrm>
            <a:off x="0" y="445847"/>
            <a:ext cx="12192000" cy="5966306"/>
          </a:xfrm>
          <a:prstGeom prst="rect">
            <a:avLst/>
          </a:prstGeom>
        </p:spPr>
      </p:pic>
      <p:sp>
        <p:nvSpPr>
          <p:cNvPr id="8" name="Rectangle 7">
            <a:extLst>
              <a:ext uri="{FF2B5EF4-FFF2-40B4-BE49-F238E27FC236}">
                <a16:creationId xmlns:a16="http://schemas.microsoft.com/office/drawing/2014/main" id="{55B66924-A460-43ED-9550-99466DF6EFD3}"/>
              </a:ext>
            </a:extLst>
          </p:cNvPr>
          <p:cNvSpPr/>
          <p:nvPr/>
        </p:nvSpPr>
        <p:spPr>
          <a:xfrm>
            <a:off x="10058400" y="5759116"/>
            <a:ext cx="2101516" cy="6049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394E485-12AD-46AB-B1DB-AE95EFB04444}"/>
              </a:ext>
            </a:extLst>
          </p:cNvPr>
          <p:cNvSpPr txBox="1"/>
          <p:nvPr/>
        </p:nvSpPr>
        <p:spPr>
          <a:xfrm>
            <a:off x="10042358" y="5666687"/>
            <a:ext cx="2406315" cy="523220"/>
          </a:xfrm>
          <a:prstGeom prst="rect">
            <a:avLst/>
          </a:prstGeom>
          <a:noFill/>
        </p:spPr>
        <p:txBody>
          <a:bodyPr wrap="square" rtlCol="0">
            <a:spAutoFit/>
          </a:bodyPr>
          <a:lstStyle/>
          <a:p>
            <a:r>
              <a:rPr lang="en-US" sz="2800" b="1" dirty="0"/>
              <a:t>of success</a:t>
            </a:r>
          </a:p>
        </p:txBody>
      </p:sp>
    </p:spTree>
    <p:extLst>
      <p:ext uri="{BB962C8B-B14F-4D97-AF65-F5344CB8AC3E}">
        <p14:creationId xmlns:p14="http://schemas.microsoft.com/office/powerpoint/2010/main" val="5829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25FE9-7B70-4F06-B608-4625E1C34457}"/>
              </a:ext>
            </a:extLst>
          </p:cNvPr>
          <p:cNvSpPr>
            <a:spLocks noGrp="1"/>
          </p:cNvSpPr>
          <p:nvPr>
            <p:ph type="title"/>
          </p:nvPr>
        </p:nvSpPr>
        <p:spPr>
          <a:xfrm>
            <a:off x="1097280" y="286603"/>
            <a:ext cx="10058400" cy="1450757"/>
          </a:xfrm>
          <a:prstGeom prst="rect">
            <a:avLst/>
          </a:prstGeom>
        </p:spPr>
        <p:txBody>
          <a:bodyPr anchor="b">
            <a:normAutofit/>
          </a:bodyPr>
          <a:lstStyle/>
          <a:p>
            <a:r>
              <a:rPr lang="en-US" dirty="0"/>
              <a:t>Summary</a:t>
            </a:r>
          </a:p>
        </p:txBody>
      </p:sp>
      <p:sp>
        <p:nvSpPr>
          <p:cNvPr id="3" name="Content Placeholder 2">
            <a:extLst>
              <a:ext uri="{FF2B5EF4-FFF2-40B4-BE49-F238E27FC236}">
                <a16:creationId xmlns:a16="http://schemas.microsoft.com/office/drawing/2014/main" id="{8AC091B5-A936-4AC6-A8FF-A4B0B6FB06CE}"/>
              </a:ext>
            </a:extLst>
          </p:cNvPr>
          <p:cNvSpPr>
            <a:spLocks noGrp="1"/>
          </p:cNvSpPr>
          <p:nvPr>
            <p:ph idx="1"/>
          </p:nvPr>
        </p:nvSpPr>
        <p:spPr>
          <a:xfrm>
            <a:off x="1097280" y="2108201"/>
            <a:ext cx="10058400" cy="3760891"/>
          </a:xfrm>
          <a:prstGeom prst="rect">
            <a:avLst/>
          </a:prstGeom>
        </p:spPr>
        <p:txBody>
          <a:bodyPr>
            <a:normAutofit fontScale="85000" lnSpcReduction="20000"/>
          </a:bodyPr>
          <a:lstStyle/>
          <a:p>
            <a:r>
              <a:rPr lang="en-US" dirty="0"/>
              <a:t>Probabilities are the areas under fixed distribution</a:t>
            </a:r>
          </a:p>
          <a:p>
            <a:r>
              <a:rPr lang="en-US" b="1" dirty="0"/>
              <a:t>P(</a:t>
            </a:r>
            <a:r>
              <a:rPr lang="en-US" b="1" dirty="0" err="1"/>
              <a:t>data|distribution</a:t>
            </a:r>
            <a:r>
              <a:rPr lang="en-US" b="1" dirty="0"/>
              <a:t>)</a:t>
            </a:r>
            <a:endParaRPr lang="en-US" dirty="0"/>
          </a:p>
          <a:p>
            <a:r>
              <a:rPr lang="en-US" dirty="0"/>
              <a:t>Likelihoods are the y-axis values for fixed data points with distributions that can be moved.</a:t>
            </a:r>
          </a:p>
          <a:p>
            <a:r>
              <a:rPr lang="en-US" b="1" dirty="0"/>
              <a:t>L(distribution| data)</a:t>
            </a:r>
            <a:endParaRPr lang="en-US" dirty="0"/>
          </a:p>
          <a:p>
            <a:r>
              <a:rPr lang="en-US" dirty="0"/>
              <a:t>Finally, </a:t>
            </a:r>
            <a:r>
              <a:rPr lang="en-US" b="1" dirty="0"/>
              <a:t>Probability quantifies anticipation (of outcome), likelihood quantifies trust (in the model).</a:t>
            </a:r>
            <a:endParaRPr lang="en-US" dirty="0"/>
          </a:p>
          <a:p>
            <a:r>
              <a:rPr lang="en-US" dirty="0"/>
              <a:t>Bibliography : </a:t>
            </a:r>
          </a:p>
          <a:p>
            <a:r>
              <a:rPr lang="en-US" dirty="0">
                <a:solidFill>
                  <a:schemeClr val="tx1"/>
                </a:solidFill>
                <a:hlinkClick r:id="rId2">
                  <a:extLst>
                    <a:ext uri="{A12FA001-AC4F-418D-AE19-62706E023703}">
                      <ahyp:hlinkClr xmlns:ahyp="http://schemas.microsoft.com/office/drawing/2018/hyperlinkcolor" val="tx"/>
                    </a:ext>
                  </a:extLst>
                </a:hlinkClick>
              </a:rPr>
              <a:t>https://medium.com/@abhinav.mahapatra10/probability-vs-likelihood-bab5b2b42150</a:t>
            </a:r>
            <a:endParaRPr lang="en-US" dirty="0">
              <a:solidFill>
                <a:schemeClr val="tx1"/>
              </a:solidFill>
            </a:endParaRPr>
          </a:p>
          <a:p>
            <a:r>
              <a:rPr lang="en-US" dirty="0">
                <a:solidFill>
                  <a:schemeClr val="tx1"/>
                </a:solidFill>
                <a:hlinkClick r:id="rId3">
                  <a:extLst>
                    <a:ext uri="{A12FA001-AC4F-418D-AE19-62706E023703}">
                      <ahyp:hlinkClr xmlns:ahyp="http://schemas.microsoft.com/office/drawing/2018/hyperlinkcolor" val="tx"/>
                    </a:ext>
                  </a:extLst>
                </a:hlinkClick>
              </a:rPr>
              <a:t>https://stats.stackexchange.com/questions/2641/what-is-the-difference-between-likelihood-and-probability</a:t>
            </a:r>
            <a:r>
              <a:rPr lang="en-US" dirty="0">
                <a:solidFill>
                  <a:schemeClr val="tx1"/>
                </a:solidFill>
              </a:rPr>
              <a:t>, </a:t>
            </a:r>
            <a:r>
              <a:rPr lang="en-US" dirty="0">
                <a:solidFill>
                  <a:schemeClr val="tx1"/>
                </a:solidFill>
                <a:hlinkClick r:id="rId3">
                  <a:extLst>
                    <a:ext uri="{A12FA001-AC4F-418D-AE19-62706E023703}">
                      <ahyp:hlinkClr xmlns:ahyp="http://schemas.microsoft.com/office/drawing/2018/hyperlinkcolor" val="tx"/>
                    </a:ext>
                  </a:extLst>
                </a:hlinkClick>
              </a:rPr>
              <a:t>https://stats.stackexchange.com/questions/2641/what-is-the-difference-between-likelihood-and-probability</a:t>
            </a:r>
            <a:r>
              <a:rPr lang="en-US" dirty="0">
                <a:solidFill>
                  <a:schemeClr val="tx1"/>
                </a:solidFill>
              </a:rPr>
              <a:t>, </a:t>
            </a:r>
            <a:r>
              <a:rPr lang="en-US" dirty="0">
                <a:solidFill>
                  <a:schemeClr val="tx1"/>
                </a:solidFill>
                <a:hlinkClick r:id="rId4">
                  <a:extLst>
                    <a:ext uri="{A12FA001-AC4F-418D-AE19-62706E023703}">
                      <ahyp:hlinkClr xmlns:ahyp="http://schemas.microsoft.com/office/drawing/2018/hyperlinkcolor" val="tx"/>
                    </a:ext>
                  </a:extLst>
                </a:hlinkClick>
              </a:rPr>
              <a:t>https://towardsdatascience.com/probability-concepts-explained-maximum-likelihood-estimation-c7b4342fdbb1</a:t>
            </a:r>
            <a:r>
              <a:rPr lang="en-US" dirty="0">
                <a:solidFill>
                  <a:schemeClr val="tx1"/>
                </a:solidFill>
              </a:rPr>
              <a:t>, </a:t>
            </a:r>
            <a:r>
              <a:rPr lang="en-US" dirty="0">
                <a:solidFill>
                  <a:schemeClr val="tx1"/>
                </a:solidFill>
                <a:hlinkClick r:id="rId5">
                  <a:extLst>
                    <a:ext uri="{A12FA001-AC4F-418D-AE19-62706E023703}">
                      <ahyp:hlinkClr xmlns:ahyp="http://schemas.microsoft.com/office/drawing/2018/hyperlinkcolor" val="tx"/>
                    </a:ext>
                  </a:extLst>
                </a:hlinkClick>
              </a:rPr>
              <a:t>https://www.youtube.com/watch?v=pYxNSUDSFH4</a:t>
            </a:r>
            <a:endParaRPr lang="en-US" dirty="0">
              <a:solidFill>
                <a:schemeClr val="tx1"/>
              </a:solidFill>
            </a:endParaRPr>
          </a:p>
        </p:txBody>
      </p:sp>
    </p:spTree>
    <p:extLst>
      <p:ext uri="{BB962C8B-B14F-4D97-AF65-F5344CB8AC3E}">
        <p14:creationId xmlns:p14="http://schemas.microsoft.com/office/powerpoint/2010/main" val="683597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92895B4-3A10-4615-B05B-8449EE35A51F}"/>
              </a:ext>
            </a:extLst>
          </p:cNvPr>
          <p:cNvSpPr txBox="1">
            <a:spLocks/>
          </p:cNvSpPr>
          <p:nvPr/>
        </p:nvSpPr>
        <p:spPr>
          <a:xfrm>
            <a:off x="80210" y="61345"/>
            <a:ext cx="10058400" cy="6919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600" dirty="0"/>
              <a:t>Computing Probability (Addition rule)</a:t>
            </a:r>
          </a:p>
        </p:txBody>
      </p:sp>
      <p:sp>
        <p:nvSpPr>
          <p:cNvPr id="14" name="TextBox 13">
            <a:extLst>
              <a:ext uri="{FF2B5EF4-FFF2-40B4-BE49-F238E27FC236}">
                <a16:creationId xmlns:a16="http://schemas.microsoft.com/office/drawing/2014/main" id="{2DFDFBC0-5C5F-4ED4-9792-90F6403E398C}"/>
              </a:ext>
            </a:extLst>
          </p:cNvPr>
          <p:cNvSpPr txBox="1"/>
          <p:nvPr/>
        </p:nvSpPr>
        <p:spPr>
          <a:xfrm>
            <a:off x="1305825" y="971142"/>
            <a:ext cx="8832785" cy="954107"/>
          </a:xfrm>
          <a:prstGeom prst="rect">
            <a:avLst/>
          </a:prstGeom>
          <a:noFill/>
        </p:spPr>
        <p:txBody>
          <a:bodyPr wrap="square" rtlCol="0">
            <a:spAutoFit/>
          </a:bodyPr>
          <a:lstStyle/>
          <a:p>
            <a:r>
              <a:rPr lang="en-US" sz="2800" b="1" dirty="0"/>
              <a:t>Probability of the Union of two events can be found with the addition Rule</a:t>
            </a:r>
          </a:p>
        </p:txBody>
      </p:sp>
      <p:sp>
        <p:nvSpPr>
          <p:cNvPr id="15" name="TextBox 14">
            <a:extLst>
              <a:ext uri="{FF2B5EF4-FFF2-40B4-BE49-F238E27FC236}">
                <a16:creationId xmlns:a16="http://schemas.microsoft.com/office/drawing/2014/main" id="{313533A5-EA99-4124-B4CE-F0DD7D2D65F4}"/>
              </a:ext>
            </a:extLst>
          </p:cNvPr>
          <p:cNvSpPr txBox="1"/>
          <p:nvPr/>
        </p:nvSpPr>
        <p:spPr>
          <a:xfrm>
            <a:off x="1148935" y="2854949"/>
            <a:ext cx="9743654" cy="830997"/>
          </a:xfrm>
          <a:prstGeom prst="rect">
            <a:avLst/>
          </a:prstGeom>
          <a:noFill/>
        </p:spPr>
        <p:txBody>
          <a:bodyPr wrap="square" rtlCol="0">
            <a:spAutoFit/>
          </a:bodyPr>
          <a:lstStyle/>
          <a:p>
            <a:r>
              <a:rPr lang="en-US" sz="2400" b="1" dirty="0"/>
              <a:t>For Mutually Exclusive  then AUB = </a:t>
            </a:r>
            <a:r>
              <a:rPr lang="pt-BR" sz="2400" b="1" dirty="0"/>
              <a:t>n(A) + n(B) </a:t>
            </a:r>
            <a:r>
              <a:rPr lang="pt-BR" sz="2400" b="1" strike="sngStrike" dirty="0"/>
              <a:t>- n(A ∩ B)</a:t>
            </a:r>
          </a:p>
          <a:p>
            <a:r>
              <a:rPr lang="pt-BR" sz="2400" b="1" dirty="0"/>
              <a:t>n(A ∩ B) = 0 ;</a:t>
            </a:r>
            <a:endParaRPr lang="en-US" sz="2400" b="1" strike="sngStrike" dirty="0"/>
          </a:p>
        </p:txBody>
      </p:sp>
      <p:pic>
        <p:nvPicPr>
          <p:cNvPr id="17" name="Picture 16">
            <a:extLst>
              <a:ext uri="{FF2B5EF4-FFF2-40B4-BE49-F238E27FC236}">
                <a16:creationId xmlns:a16="http://schemas.microsoft.com/office/drawing/2014/main" id="{1ABA1B23-933A-459D-A1B4-189DE30344C3}"/>
              </a:ext>
            </a:extLst>
          </p:cNvPr>
          <p:cNvPicPr>
            <a:picLocks noChangeAspect="1"/>
          </p:cNvPicPr>
          <p:nvPr/>
        </p:nvPicPr>
        <p:blipFill>
          <a:blip r:embed="rId2"/>
          <a:stretch>
            <a:fillRect/>
          </a:stretch>
        </p:blipFill>
        <p:spPr>
          <a:xfrm>
            <a:off x="1164977" y="3759947"/>
            <a:ext cx="10488328" cy="2796076"/>
          </a:xfrm>
          <a:prstGeom prst="rect">
            <a:avLst/>
          </a:prstGeom>
        </p:spPr>
      </p:pic>
      <p:sp>
        <p:nvSpPr>
          <p:cNvPr id="18" name="Rectangle 17">
            <a:extLst>
              <a:ext uri="{FF2B5EF4-FFF2-40B4-BE49-F238E27FC236}">
                <a16:creationId xmlns:a16="http://schemas.microsoft.com/office/drawing/2014/main" id="{BDA29131-254A-4C59-8888-50891B7D639B}"/>
              </a:ext>
            </a:extLst>
          </p:cNvPr>
          <p:cNvSpPr/>
          <p:nvPr/>
        </p:nvSpPr>
        <p:spPr>
          <a:xfrm>
            <a:off x="3253819" y="1933463"/>
            <a:ext cx="6310643" cy="646331"/>
          </a:xfrm>
          <a:prstGeom prst="rect">
            <a:avLst/>
          </a:prstGeom>
        </p:spPr>
        <p:txBody>
          <a:bodyPr wrap="square">
            <a:spAutoFit/>
          </a:bodyPr>
          <a:lstStyle/>
          <a:p>
            <a:r>
              <a:rPr lang="en-US" sz="3600" b="1" dirty="0"/>
              <a:t>AUB = </a:t>
            </a:r>
            <a:r>
              <a:rPr lang="pt-BR" sz="3600" b="1" dirty="0"/>
              <a:t>n(A) + n(B) - n(A ∩ B)</a:t>
            </a:r>
          </a:p>
        </p:txBody>
      </p:sp>
    </p:spTree>
    <p:extLst>
      <p:ext uri="{BB962C8B-B14F-4D97-AF65-F5344CB8AC3E}">
        <p14:creationId xmlns:p14="http://schemas.microsoft.com/office/powerpoint/2010/main" val="2596980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4B3C8-97FE-4CE0-B653-09541E475462}"/>
              </a:ext>
            </a:extLst>
          </p:cNvPr>
          <p:cNvSpPr>
            <a:spLocks noGrp="1"/>
          </p:cNvSpPr>
          <p:nvPr>
            <p:ph type="title"/>
          </p:nvPr>
        </p:nvSpPr>
        <p:spPr>
          <a:xfrm>
            <a:off x="1097280" y="286603"/>
            <a:ext cx="10058400" cy="691965"/>
          </a:xfrm>
        </p:spPr>
        <p:txBody>
          <a:bodyPr>
            <a:normAutofit/>
          </a:bodyPr>
          <a:lstStyle/>
          <a:p>
            <a:r>
              <a:rPr lang="en-US" sz="3600" dirty="0"/>
              <a:t>Computing Probability (Addition rule)</a:t>
            </a:r>
          </a:p>
        </p:txBody>
      </p:sp>
      <p:pic>
        <p:nvPicPr>
          <p:cNvPr id="7" name="Picture 6">
            <a:extLst>
              <a:ext uri="{FF2B5EF4-FFF2-40B4-BE49-F238E27FC236}">
                <a16:creationId xmlns:a16="http://schemas.microsoft.com/office/drawing/2014/main" id="{EE7AA5A9-A5D0-4B64-9305-49766A601EFC}"/>
              </a:ext>
            </a:extLst>
          </p:cNvPr>
          <p:cNvPicPr>
            <a:picLocks noChangeAspect="1"/>
          </p:cNvPicPr>
          <p:nvPr/>
        </p:nvPicPr>
        <p:blipFill>
          <a:blip r:embed="rId2"/>
          <a:stretch>
            <a:fillRect/>
          </a:stretch>
        </p:blipFill>
        <p:spPr>
          <a:xfrm>
            <a:off x="1257701" y="2021441"/>
            <a:ext cx="5437480" cy="662740"/>
          </a:xfrm>
          <a:prstGeom prst="rect">
            <a:avLst/>
          </a:prstGeom>
        </p:spPr>
      </p:pic>
      <p:sp>
        <p:nvSpPr>
          <p:cNvPr id="8" name="TextBox 7">
            <a:extLst>
              <a:ext uri="{FF2B5EF4-FFF2-40B4-BE49-F238E27FC236}">
                <a16:creationId xmlns:a16="http://schemas.microsoft.com/office/drawing/2014/main" id="{49BCEDDD-B92C-4098-99F7-DBE37790E897}"/>
              </a:ext>
            </a:extLst>
          </p:cNvPr>
          <p:cNvSpPr txBox="1"/>
          <p:nvPr/>
        </p:nvSpPr>
        <p:spPr>
          <a:xfrm>
            <a:off x="1097280" y="1403570"/>
            <a:ext cx="7290907" cy="369332"/>
          </a:xfrm>
          <a:prstGeom prst="rect">
            <a:avLst/>
          </a:prstGeom>
          <a:noFill/>
        </p:spPr>
        <p:txBody>
          <a:bodyPr wrap="none" rtlCol="0">
            <a:spAutoFit/>
          </a:bodyPr>
          <a:lstStyle/>
          <a:p>
            <a:r>
              <a:rPr lang="en-US" b="1" dirty="0"/>
              <a:t>Probability of the Union of two events can be found with the addition Rule</a:t>
            </a:r>
          </a:p>
        </p:txBody>
      </p:sp>
      <p:sp>
        <p:nvSpPr>
          <p:cNvPr id="9" name="TextBox 8">
            <a:extLst>
              <a:ext uri="{FF2B5EF4-FFF2-40B4-BE49-F238E27FC236}">
                <a16:creationId xmlns:a16="http://schemas.microsoft.com/office/drawing/2014/main" id="{CC8C8B5E-F502-44A0-8946-38C8508F306E}"/>
              </a:ext>
            </a:extLst>
          </p:cNvPr>
          <p:cNvSpPr txBox="1"/>
          <p:nvPr/>
        </p:nvSpPr>
        <p:spPr>
          <a:xfrm>
            <a:off x="1148936" y="3039615"/>
            <a:ext cx="7930896" cy="646331"/>
          </a:xfrm>
          <a:prstGeom prst="rect">
            <a:avLst/>
          </a:prstGeom>
          <a:noFill/>
        </p:spPr>
        <p:txBody>
          <a:bodyPr wrap="square" rtlCol="0">
            <a:spAutoFit/>
          </a:bodyPr>
          <a:lstStyle/>
          <a:p>
            <a:r>
              <a:rPr lang="en-US" b="1" dirty="0"/>
              <a:t>For Mutually Exclusive  then AUB = </a:t>
            </a:r>
            <a:r>
              <a:rPr lang="pt-BR" b="1" dirty="0"/>
              <a:t>n(A) + n(B) </a:t>
            </a:r>
            <a:r>
              <a:rPr lang="pt-BR" b="1" strike="sngStrike" dirty="0"/>
              <a:t>- n(A ∩ B)</a:t>
            </a:r>
          </a:p>
          <a:p>
            <a:r>
              <a:rPr lang="pt-BR" b="1" dirty="0"/>
              <a:t>n(A ∩ B) = 0 ;</a:t>
            </a:r>
            <a:endParaRPr lang="en-US" b="1" strike="sngStrike" dirty="0"/>
          </a:p>
        </p:txBody>
      </p:sp>
      <p:pic>
        <p:nvPicPr>
          <p:cNvPr id="13" name="Picture 12">
            <a:extLst>
              <a:ext uri="{FF2B5EF4-FFF2-40B4-BE49-F238E27FC236}">
                <a16:creationId xmlns:a16="http://schemas.microsoft.com/office/drawing/2014/main" id="{55D427C2-D739-44A7-A765-A2C41896BF92}"/>
              </a:ext>
            </a:extLst>
          </p:cNvPr>
          <p:cNvPicPr>
            <a:picLocks noChangeAspect="1"/>
          </p:cNvPicPr>
          <p:nvPr/>
        </p:nvPicPr>
        <p:blipFill>
          <a:blip r:embed="rId3"/>
          <a:stretch>
            <a:fillRect/>
          </a:stretch>
        </p:blipFill>
        <p:spPr>
          <a:xfrm>
            <a:off x="851836" y="3833949"/>
            <a:ext cx="10488328" cy="2796076"/>
          </a:xfrm>
          <a:prstGeom prst="rect">
            <a:avLst/>
          </a:prstGeom>
        </p:spPr>
      </p:pic>
    </p:spTree>
    <p:extLst>
      <p:ext uri="{BB962C8B-B14F-4D97-AF65-F5344CB8AC3E}">
        <p14:creationId xmlns:p14="http://schemas.microsoft.com/office/powerpoint/2010/main" val="2971394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4B3C8-97FE-4CE0-B653-09541E475462}"/>
              </a:ext>
            </a:extLst>
          </p:cNvPr>
          <p:cNvSpPr>
            <a:spLocks noGrp="1"/>
          </p:cNvSpPr>
          <p:nvPr>
            <p:ph type="title"/>
          </p:nvPr>
        </p:nvSpPr>
        <p:spPr>
          <a:xfrm>
            <a:off x="182880" y="0"/>
            <a:ext cx="10058400" cy="691965"/>
          </a:xfrm>
        </p:spPr>
        <p:txBody>
          <a:bodyPr>
            <a:normAutofit/>
          </a:bodyPr>
          <a:lstStyle/>
          <a:p>
            <a:r>
              <a:rPr lang="en-US" sz="3600" dirty="0"/>
              <a:t>Dependent Event &amp; Independent Events</a:t>
            </a:r>
          </a:p>
        </p:txBody>
      </p:sp>
      <p:sp>
        <p:nvSpPr>
          <p:cNvPr id="4" name="Rectangle 3">
            <a:extLst>
              <a:ext uri="{FF2B5EF4-FFF2-40B4-BE49-F238E27FC236}">
                <a16:creationId xmlns:a16="http://schemas.microsoft.com/office/drawing/2014/main" id="{A39E6DDF-7113-41F9-A68D-6910635F9882}"/>
              </a:ext>
            </a:extLst>
          </p:cNvPr>
          <p:cNvSpPr/>
          <p:nvPr/>
        </p:nvSpPr>
        <p:spPr>
          <a:xfrm>
            <a:off x="160421" y="1076833"/>
            <a:ext cx="11871158" cy="2817566"/>
          </a:xfrm>
          <a:prstGeom prst="rect">
            <a:avLst/>
          </a:prstGeom>
        </p:spPr>
        <p:txBody>
          <a:bodyPr wrap="square">
            <a:spAutoFit/>
          </a:bodyPr>
          <a:lstStyle/>
          <a:p>
            <a:pPr fontAlgn="base"/>
            <a:r>
              <a:rPr lang="en-US" dirty="0">
                <a:solidFill>
                  <a:srgbClr val="05A9C5"/>
                </a:solidFill>
                <a:latin typeface="inherit"/>
              </a:rPr>
              <a:t>What is a Dependent Event?</a:t>
            </a:r>
            <a:endParaRPr lang="en-US" dirty="0">
              <a:solidFill>
                <a:srgbClr val="555555"/>
              </a:solidFill>
              <a:latin typeface="philosopher"/>
            </a:endParaRPr>
          </a:p>
          <a:p>
            <a:pPr fontAlgn="base">
              <a:lnSpc>
                <a:spcPct val="150000"/>
              </a:lnSpc>
            </a:pPr>
            <a:r>
              <a:rPr lang="en-US" dirty="0">
                <a:solidFill>
                  <a:srgbClr val="777777"/>
                </a:solidFill>
                <a:latin typeface="pt sans"/>
              </a:rPr>
              <a:t>	When two events are dependent events, one event influences the probability of another event. A dependent event is an event that </a:t>
            </a:r>
            <a:r>
              <a:rPr lang="en-US" b="1" dirty="0">
                <a:solidFill>
                  <a:srgbClr val="777777"/>
                </a:solidFill>
                <a:latin typeface="inherit"/>
              </a:rPr>
              <a:t>relies on another event</a:t>
            </a:r>
            <a:r>
              <a:rPr lang="en-US" dirty="0">
                <a:solidFill>
                  <a:srgbClr val="777777"/>
                </a:solidFill>
                <a:latin typeface="pt sans"/>
              </a:rPr>
              <a:t> to happen first. Dependent events in probability are no different from dependent events in real life: If you want to attend a concert, it might depend on whether you get overtime at work; if you want to visit family out of the country next month, it depends on whether or not you can get a passport in time. More formally, we say that when two events are dependent, the occurrence of one event influences the </a:t>
            </a:r>
            <a:r>
              <a:rPr lang="en-US" i="1" dirty="0">
                <a:solidFill>
                  <a:srgbClr val="777777"/>
                </a:solidFill>
                <a:latin typeface="inherit"/>
              </a:rPr>
              <a:t>probability </a:t>
            </a:r>
            <a:r>
              <a:rPr lang="en-US" dirty="0">
                <a:solidFill>
                  <a:srgbClr val="777777"/>
                </a:solidFill>
                <a:latin typeface="pt sans"/>
              </a:rPr>
              <a:t>of another event.</a:t>
            </a:r>
            <a:endParaRPr lang="en-US" b="0" i="0" dirty="0">
              <a:solidFill>
                <a:srgbClr val="777777"/>
              </a:solidFill>
              <a:effectLst/>
              <a:latin typeface="pt sans"/>
            </a:endParaRPr>
          </a:p>
        </p:txBody>
      </p:sp>
      <p:sp>
        <p:nvSpPr>
          <p:cNvPr id="5" name="Rectangle 4">
            <a:extLst>
              <a:ext uri="{FF2B5EF4-FFF2-40B4-BE49-F238E27FC236}">
                <a16:creationId xmlns:a16="http://schemas.microsoft.com/office/drawing/2014/main" id="{712CCD8E-4389-4DEA-B2B2-AFB09DF16E86}"/>
              </a:ext>
            </a:extLst>
          </p:cNvPr>
          <p:cNvSpPr/>
          <p:nvPr/>
        </p:nvSpPr>
        <p:spPr>
          <a:xfrm>
            <a:off x="160421" y="4026841"/>
            <a:ext cx="11736404" cy="2534027"/>
          </a:xfrm>
          <a:prstGeom prst="rect">
            <a:avLst/>
          </a:prstGeom>
        </p:spPr>
        <p:txBody>
          <a:bodyPr wrap="square">
            <a:spAutoFit/>
          </a:bodyPr>
          <a:lstStyle/>
          <a:p>
            <a:pPr fontAlgn="base">
              <a:lnSpc>
                <a:spcPct val="150000"/>
              </a:lnSpc>
            </a:pPr>
            <a:r>
              <a:rPr lang="en-US" dirty="0">
                <a:solidFill>
                  <a:srgbClr val="05A9C5"/>
                </a:solidFill>
                <a:latin typeface="inherit"/>
              </a:rPr>
              <a:t>What is an Independent Event?</a:t>
            </a:r>
            <a:endParaRPr lang="en-US" dirty="0">
              <a:solidFill>
                <a:srgbClr val="555555"/>
              </a:solidFill>
              <a:latin typeface="philosopher"/>
            </a:endParaRPr>
          </a:p>
          <a:p>
            <a:pPr fontAlgn="base">
              <a:lnSpc>
                <a:spcPct val="150000"/>
              </a:lnSpc>
            </a:pPr>
            <a:r>
              <a:rPr lang="en-US" dirty="0">
                <a:solidFill>
                  <a:srgbClr val="777777"/>
                </a:solidFill>
                <a:latin typeface="pt sans"/>
              </a:rPr>
              <a:t>An independent event is an event that has </a:t>
            </a:r>
            <a:r>
              <a:rPr lang="en-US" b="1" dirty="0">
                <a:solidFill>
                  <a:srgbClr val="777777"/>
                </a:solidFill>
                <a:latin typeface="inherit"/>
              </a:rPr>
              <a:t>no connection</a:t>
            </a:r>
            <a:r>
              <a:rPr lang="en-US" dirty="0">
                <a:solidFill>
                  <a:srgbClr val="777777"/>
                </a:solidFill>
                <a:latin typeface="pt sans"/>
              </a:rPr>
              <a:t> to another event’s chances of happening (or not happening). In other words, the event has no effect on the </a:t>
            </a:r>
            <a:r>
              <a:rPr lang="en-US" dirty="0">
                <a:solidFill>
                  <a:srgbClr val="05A9C5"/>
                </a:solidFill>
                <a:latin typeface="inherit"/>
                <a:hlinkClick r:id="rId2"/>
              </a:rPr>
              <a:t>probability</a:t>
            </a:r>
            <a:r>
              <a:rPr lang="en-US" dirty="0">
                <a:solidFill>
                  <a:srgbClr val="777777"/>
                </a:solidFill>
                <a:latin typeface="pt sans"/>
              </a:rPr>
              <a:t> of another event occurring. Independent events in probability are no different from independent events in real life. Where you work has no effect on what color car you drive. Buying a lottery ticket has no effect on having a child with blue eyes.</a:t>
            </a:r>
          </a:p>
          <a:p>
            <a:pPr fontAlgn="base">
              <a:lnSpc>
                <a:spcPct val="150000"/>
              </a:lnSpc>
            </a:pPr>
            <a:r>
              <a:rPr lang="en-US" dirty="0">
                <a:solidFill>
                  <a:srgbClr val="777777"/>
                </a:solidFill>
                <a:latin typeface="pt sans"/>
              </a:rPr>
              <a:t>When two events are independent, one event does not influence the probability of another event.</a:t>
            </a:r>
            <a:endParaRPr lang="en-US" b="0" i="0" dirty="0">
              <a:solidFill>
                <a:srgbClr val="777777"/>
              </a:solidFill>
              <a:effectLst/>
              <a:latin typeface="pt sans"/>
            </a:endParaRPr>
          </a:p>
        </p:txBody>
      </p:sp>
    </p:spTree>
    <p:extLst>
      <p:ext uri="{BB962C8B-B14F-4D97-AF65-F5344CB8AC3E}">
        <p14:creationId xmlns:p14="http://schemas.microsoft.com/office/powerpoint/2010/main" val="2759186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4B3C8-97FE-4CE0-B653-09541E475462}"/>
              </a:ext>
            </a:extLst>
          </p:cNvPr>
          <p:cNvSpPr>
            <a:spLocks noGrp="1"/>
          </p:cNvSpPr>
          <p:nvPr>
            <p:ph type="title"/>
          </p:nvPr>
        </p:nvSpPr>
        <p:spPr>
          <a:xfrm>
            <a:off x="1097280" y="286603"/>
            <a:ext cx="10058400" cy="1450757"/>
          </a:xfrm>
          <a:prstGeom prst="rect">
            <a:avLst/>
          </a:prstGeom>
        </p:spPr>
        <p:txBody>
          <a:bodyPr anchor="b">
            <a:normAutofit/>
          </a:bodyPr>
          <a:lstStyle/>
          <a:p>
            <a:r>
              <a:rPr lang="en-US" dirty="0"/>
              <a:t>Dependent Event &amp; Independent Events</a:t>
            </a:r>
          </a:p>
        </p:txBody>
      </p:sp>
      <p:graphicFrame>
        <p:nvGraphicFramePr>
          <p:cNvPr id="6" name="Table 6">
            <a:extLst>
              <a:ext uri="{FF2B5EF4-FFF2-40B4-BE49-F238E27FC236}">
                <a16:creationId xmlns:a16="http://schemas.microsoft.com/office/drawing/2014/main" id="{90BCA668-368F-492E-BD70-F088D65BEB5A}"/>
              </a:ext>
            </a:extLst>
          </p:cNvPr>
          <p:cNvGraphicFramePr>
            <a:graphicFrameLocks noGrp="1"/>
          </p:cNvGraphicFramePr>
          <p:nvPr>
            <p:extLst>
              <p:ext uri="{D42A27DB-BD31-4B8C-83A1-F6EECF244321}">
                <p14:modId xmlns:p14="http://schemas.microsoft.com/office/powerpoint/2010/main" val="1711822927"/>
              </p:ext>
            </p:extLst>
          </p:nvPr>
        </p:nvGraphicFramePr>
        <p:xfrm>
          <a:off x="1097280" y="2185386"/>
          <a:ext cx="10058401" cy="3606525"/>
        </p:xfrm>
        <a:graphic>
          <a:graphicData uri="http://schemas.openxmlformats.org/drawingml/2006/table">
            <a:tbl>
              <a:tblPr firstRow="1" bandRow="1">
                <a:tableStyleId>{5C22544A-7EE6-4342-B048-85BDC9FD1C3A}</a:tableStyleId>
              </a:tblPr>
              <a:tblGrid>
                <a:gridCol w="7658551">
                  <a:extLst>
                    <a:ext uri="{9D8B030D-6E8A-4147-A177-3AD203B41FA5}">
                      <a16:colId xmlns:a16="http://schemas.microsoft.com/office/drawing/2014/main" val="1536985496"/>
                    </a:ext>
                  </a:extLst>
                </a:gridCol>
                <a:gridCol w="2399850">
                  <a:extLst>
                    <a:ext uri="{9D8B030D-6E8A-4147-A177-3AD203B41FA5}">
                      <a16:colId xmlns:a16="http://schemas.microsoft.com/office/drawing/2014/main" val="2060569576"/>
                    </a:ext>
                  </a:extLst>
                </a:gridCol>
              </a:tblGrid>
              <a:tr h="307533">
                <a:tc>
                  <a:txBody>
                    <a:bodyPr/>
                    <a:lstStyle/>
                    <a:p>
                      <a:r>
                        <a:rPr lang="en-US" sz="1400"/>
                        <a:t>Scenario</a:t>
                      </a:r>
                    </a:p>
                  </a:txBody>
                  <a:tcPr marL="69894" marR="69894" marT="34947" marB="34947"/>
                </a:tc>
                <a:tc>
                  <a:txBody>
                    <a:bodyPr/>
                    <a:lstStyle/>
                    <a:p>
                      <a:r>
                        <a:rPr lang="en-US" sz="1400"/>
                        <a:t> Dependent / Independent</a:t>
                      </a:r>
                    </a:p>
                  </a:txBody>
                  <a:tcPr marL="69894" marR="69894" marT="34947" marB="34947"/>
                </a:tc>
                <a:extLst>
                  <a:ext uri="{0D108BD9-81ED-4DB2-BD59-A6C34878D82A}">
                    <a16:rowId xmlns:a16="http://schemas.microsoft.com/office/drawing/2014/main" val="3423782681"/>
                  </a:ext>
                </a:extLst>
              </a:tr>
              <a:tr h="5172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777777"/>
                          </a:solidFill>
                          <a:latin typeface="inherit"/>
                        </a:rPr>
                        <a:t>Owning a dog and growing your own herb garden.</a:t>
                      </a:r>
                    </a:p>
                    <a:p>
                      <a:endParaRPr lang="en-US" sz="1400"/>
                    </a:p>
                  </a:txBody>
                  <a:tcPr marL="69894" marR="69894" marT="34947" marB="34947"/>
                </a:tc>
                <a:tc>
                  <a:txBody>
                    <a:bodyPr/>
                    <a:lstStyle/>
                    <a:p>
                      <a:endParaRPr lang="en-US" sz="1400"/>
                    </a:p>
                  </a:txBody>
                  <a:tcPr marL="69894" marR="69894" marT="34947" marB="34947"/>
                </a:tc>
                <a:extLst>
                  <a:ext uri="{0D108BD9-81ED-4DB2-BD59-A6C34878D82A}">
                    <a16:rowId xmlns:a16="http://schemas.microsoft.com/office/drawing/2014/main" val="1480599155"/>
                  </a:ext>
                </a:extLst>
              </a:tr>
              <a:tr h="5172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777777"/>
                          </a:solidFill>
                          <a:latin typeface="inherit"/>
                        </a:rPr>
                        <a:t>Winning the lottery and running out of milk.</a:t>
                      </a:r>
                    </a:p>
                    <a:p>
                      <a:endParaRPr lang="en-US" sz="1400"/>
                    </a:p>
                  </a:txBody>
                  <a:tcPr marL="69894" marR="69894" marT="34947" marB="34947"/>
                </a:tc>
                <a:tc>
                  <a:txBody>
                    <a:bodyPr/>
                    <a:lstStyle/>
                    <a:p>
                      <a:endParaRPr lang="en-US" sz="1400"/>
                    </a:p>
                  </a:txBody>
                  <a:tcPr marL="69894" marR="69894" marT="34947" marB="34947"/>
                </a:tc>
                <a:extLst>
                  <a:ext uri="{0D108BD9-81ED-4DB2-BD59-A6C34878D82A}">
                    <a16:rowId xmlns:a16="http://schemas.microsoft.com/office/drawing/2014/main" val="2603790857"/>
                  </a:ext>
                </a:extLst>
              </a:tr>
              <a:tr h="307533">
                <a:tc>
                  <a:txBody>
                    <a:bodyPr/>
                    <a:lstStyle/>
                    <a:p>
                      <a:r>
                        <a:rPr lang="en-US" sz="1400" b="0" i="0" kern="1200">
                          <a:solidFill>
                            <a:schemeClr val="dk1"/>
                          </a:solidFill>
                          <a:effectLst/>
                          <a:latin typeface="+mn-lt"/>
                          <a:ea typeface="+mn-ea"/>
                          <a:cs typeface="+mn-cs"/>
                        </a:rPr>
                        <a:t>Robbing a bank and going to jail.</a:t>
                      </a:r>
                      <a:endParaRPr lang="en-US" sz="1400"/>
                    </a:p>
                  </a:txBody>
                  <a:tcPr marL="69894" marR="69894" marT="34947" marB="34947"/>
                </a:tc>
                <a:tc>
                  <a:txBody>
                    <a:bodyPr/>
                    <a:lstStyle/>
                    <a:p>
                      <a:endParaRPr lang="en-US" sz="1400"/>
                    </a:p>
                  </a:txBody>
                  <a:tcPr marL="69894" marR="69894" marT="34947" marB="34947"/>
                </a:tc>
                <a:extLst>
                  <a:ext uri="{0D108BD9-81ED-4DB2-BD59-A6C34878D82A}">
                    <a16:rowId xmlns:a16="http://schemas.microsoft.com/office/drawing/2014/main" val="877035516"/>
                  </a:ext>
                </a:extLst>
              </a:tr>
              <a:tr h="307533">
                <a:tc>
                  <a:txBody>
                    <a:bodyPr/>
                    <a:lstStyle/>
                    <a:p>
                      <a:r>
                        <a:rPr lang="en-US" sz="1400" b="0" i="0" kern="1200">
                          <a:solidFill>
                            <a:schemeClr val="dk1"/>
                          </a:solidFill>
                          <a:effectLst/>
                          <a:latin typeface="+mn-lt"/>
                          <a:ea typeface="+mn-ea"/>
                          <a:cs typeface="+mn-cs"/>
                        </a:rPr>
                        <a:t>Driving a car and getting in a traffic accident.</a:t>
                      </a:r>
                      <a:endParaRPr lang="en-US" sz="1400"/>
                    </a:p>
                  </a:txBody>
                  <a:tcPr marL="69894" marR="69894" marT="34947" marB="34947"/>
                </a:tc>
                <a:tc>
                  <a:txBody>
                    <a:bodyPr/>
                    <a:lstStyle/>
                    <a:p>
                      <a:endParaRPr lang="en-US" sz="1400"/>
                    </a:p>
                  </a:txBody>
                  <a:tcPr marL="69894" marR="69894" marT="34947" marB="34947"/>
                </a:tc>
                <a:extLst>
                  <a:ext uri="{0D108BD9-81ED-4DB2-BD59-A6C34878D82A}">
                    <a16:rowId xmlns:a16="http://schemas.microsoft.com/office/drawing/2014/main" val="798276171"/>
                  </a:ext>
                </a:extLst>
              </a:tr>
              <a:tr h="5172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777777"/>
                          </a:solidFill>
                          <a:latin typeface="inherit"/>
                        </a:rPr>
                        <a:t>Buying a lottery ticket and finding a penny on the floor (your odds of finding a penny does not depend on you buying a lottery ticket).</a:t>
                      </a:r>
                    </a:p>
                  </a:txBody>
                  <a:tcPr marL="69894" marR="69894" marT="34947" marB="34947"/>
                </a:tc>
                <a:tc>
                  <a:txBody>
                    <a:bodyPr/>
                    <a:lstStyle/>
                    <a:p>
                      <a:endParaRPr lang="en-US" sz="1400"/>
                    </a:p>
                  </a:txBody>
                  <a:tcPr marL="69894" marR="69894" marT="34947" marB="34947"/>
                </a:tc>
                <a:extLst>
                  <a:ext uri="{0D108BD9-81ED-4DB2-BD59-A6C34878D82A}">
                    <a16:rowId xmlns:a16="http://schemas.microsoft.com/office/drawing/2014/main" val="1274298907"/>
                  </a:ext>
                </a:extLst>
              </a:tr>
              <a:tr h="307533">
                <a:tc>
                  <a:txBody>
                    <a:bodyPr/>
                    <a:lstStyle/>
                    <a:p>
                      <a:r>
                        <a:rPr lang="en-US" sz="1400" b="0" i="0" kern="1200">
                          <a:solidFill>
                            <a:schemeClr val="dk1"/>
                          </a:solidFill>
                          <a:effectLst/>
                          <a:latin typeface="+mn-lt"/>
                          <a:ea typeface="+mn-ea"/>
                          <a:cs typeface="+mn-cs"/>
                        </a:rPr>
                        <a:t>Boarding a plane first and finding a good seat.</a:t>
                      </a:r>
                      <a:endParaRPr lang="en-US" sz="1400"/>
                    </a:p>
                  </a:txBody>
                  <a:tcPr marL="69894" marR="69894" marT="34947" marB="34947"/>
                </a:tc>
                <a:tc>
                  <a:txBody>
                    <a:bodyPr/>
                    <a:lstStyle/>
                    <a:p>
                      <a:endParaRPr lang="en-US" sz="1400"/>
                    </a:p>
                  </a:txBody>
                  <a:tcPr marL="69894" marR="69894" marT="34947" marB="34947"/>
                </a:tc>
                <a:extLst>
                  <a:ext uri="{0D108BD9-81ED-4DB2-BD59-A6C34878D82A}">
                    <a16:rowId xmlns:a16="http://schemas.microsoft.com/office/drawing/2014/main" val="1717574008"/>
                  </a:ext>
                </a:extLst>
              </a:tr>
              <a:tr h="517215">
                <a:tc>
                  <a:txBody>
                    <a:bodyPr/>
                    <a:lstStyle/>
                    <a:p>
                      <a:r>
                        <a:rPr lang="en-US" sz="1400" b="0" i="0" kern="1200">
                          <a:solidFill>
                            <a:schemeClr val="dk1"/>
                          </a:solidFill>
                          <a:effectLst/>
                          <a:latin typeface="+mn-lt"/>
                          <a:ea typeface="+mn-ea"/>
                          <a:cs typeface="+mn-cs"/>
                        </a:rPr>
                        <a:t>Parking illegally and getting a parking ticket. Parking illegally increases your odds of getting a ticket.</a:t>
                      </a:r>
                      <a:endParaRPr lang="en-US" sz="1400"/>
                    </a:p>
                  </a:txBody>
                  <a:tcPr marL="69894" marR="69894" marT="34947" marB="34947"/>
                </a:tc>
                <a:tc>
                  <a:txBody>
                    <a:bodyPr/>
                    <a:lstStyle/>
                    <a:p>
                      <a:endParaRPr lang="en-US" sz="1400"/>
                    </a:p>
                  </a:txBody>
                  <a:tcPr marL="69894" marR="69894" marT="34947" marB="34947"/>
                </a:tc>
                <a:extLst>
                  <a:ext uri="{0D108BD9-81ED-4DB2-BD59-A6C34878D82A}">
                    <a16:rowId xmlns:a16="http://schemas.microsoft.com/office/drawing/2014/main" val="4241455101"/>
                  </a:ext>
                </a:extLst>
              </a:tr>
              <a:tr h="3075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777777"/>
                          </a:solidFill>
                          <a:latin typeface="inherit"/>
                        </a:rPr>
                        <a:t>Taking a cab home and finding your favorite movie on cable.</a:t>
                      </a:r>
                    </a:p>
                  </a:txBody>
                  <a:tcPr marL="69894" marR="69894" marT="34947" marB="34947"/>
                </a:tc>
                <a:tc>
                  <a:txBody>
                    <a:bodyPr/>
                    <a:lstStyle/>
                    <a:p>
                      <a:endParaRPr lang="en-US" sz="1400"/>
                    </a:p>
                  </a:txBody>
                  <a:tcPr marL="69894" marR="69894" marT="34947" marB="34947"/>
                </a:tc>
                <a:extLst>
                  <a:ext uri="{0D108BD9-81ED-4DB2-BD59-A6C34878D82A}">
                    <a16:rowId xmlns:a16="http://schemas.microsoft.com/office/drawing/2014/main" val="4074717235"/>
                  </a:ext>
                </a:extLst>
              </a:tr>
            </a:tbl>
          </a:graphicData>
        </a:graphic>
      </p:graphicFrame>
    </p:spTree>
    <p:extLst>
      <p:ext uri="{BB962C8B-B14F-4D97-AF65-F5344CB8AC3E}">
        <p14:creationId xmlns:p14="http://schemas.microsoft.com/office/powerpoint/2010/main" val="1843148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4CBB2-3684-4B86-AEFD-72EF1B2742DF}"/>
              </a:ext>
            </a:extLst>
          </p:cNvPr>
          <p:cNvSpPr>
            <a:spLocks noGrp="1"/>
          </p:cNvSpPr>
          <p:nvPr>
            <p:ph type="title"/>
          </p:nvPr>
        </p:nvSpPr>
        <p:spPr>
          <a:xfrm>
            <a:off x="643466" y="786383"/>
            <a:ext cx="3517567" cy="2093975"/>
          </a:xfrm>
          <a:prstGeom prst="rect">
            <a:avLst/>
          </a:prstGeom>
        </p:spPr>
        <p:txBody>
          <a:bodyPr anchor="b">
            <a:normAutofit/>
          </a:bodyPr>
          <a:lstStyle/>
          <a:p>
            <a:r>
              <a:rPr lang="en-US" dirty="0"/>
              <a:t> </a:t>
            </a:r>
          </a:p>
        </p:txBody>
      </p:sp>
      <p:pic>
        <p:nvPicPr>
          <p:cNvPr id="4" name="Picture 3">
            <a:extLst>
              <a:ext uri="{FF2B5EF4-FFF2-40B4-BE49-F238E27FC236}">
                <a16:creationId xmlns:a16="http://schemas.microsoft.com/office/drawing/2014/main" id="{4FC25EAB-6E7D-41D2-8C6C-86E3514CAD22}"/>
              </a:ext>
            </a:extLst>
          </p:cNvPr>
          <p:cNvPicPr>
            <a:picLocks noChangeAspect="1"/>
          </p:cNvPicPr>
          <p:nvPr/>
        </p:nvPicPr>
        <p:blipFill>
          <a:blip r:embed="rId2"/>
          <a:stretch>
            <a:fillRect/>
          </a:stretch>
        </p:blipFill>
        <p:spPr>
          <a:xfrm>
            <a:off x="5458984" y="1162944"/>
            <a:ext cx="5928344" cy="4594466"/>
          </a:xfrm>
          <a:prstGeom prst="rect">
            <a:avLst/>
          </a:prstGeom>
          <a:noFill/>
        </p:spPr>
      </p:pic>
      <p:sp>
        <p:nvSpPr>
          <p:cNvPr id="9" name="Text Placeholder 3">
            <a:extLst>
              <a:ext uri="{FF2B5EF4-FFF2-40B4-BE49-F238E27FC236}">
                <a16:creationId xmlns:a16="http://schemas.microsoft.com/office/drawing/2014/main" id="{D4B9E8CB-6BC4-47F8-A282-5CCE578DFBDE}"/>
              </a:ext>
            </a:extLst>
          </p:cNvPr>
          <p:cNvSpPr>
            <a:spLocks noGrp="1"/>
          </p:cNvSpPr>
          <p:nvPr>
            <p:ph type="body" sz="half" idx="2"/>
          </p:nvPr>
        </p:nvSpPr>
        <p:spPr>
          <a:xfrm>
            <a:off x="643465" y="3043050"/>
            <a:ext cx="3517567" cy="3064505"/>
          </a:xfrm>
        </p:spPr>
        <p:txBody>
          <a:bodyPr/>
          <a:lstStyle/>
          <a:p>
            <a:r>
              <a:rPr lang="en-US" dirty="0"/>
              <a:t>Dependent / Independent </a:t>
            </a:r>
          </a:p>
          <a:p>
            <a:r>
              <a:rPr lang="en-US" dirty="0"/>
              <a:t>Events : </a:t>
            </a:r>
            <a:r>
              <a:rPr lang="en-US" dirty="0" err="1"/>
              <a:t>Conculsion</a:t>
            </a:r>
            <a:endParaRPr lang="en-US" dirty="0"/>
          </a:p>
        </p:txBody>
      </p:sp>
    </p:spTree>
    <p:extLst>
      <p:ext uri="{BB962C8B-B14F-4D97-AF65-F5344CB8AC3E}">
        <p14:creationId xmlns:p14="http://schemas.microsoft.com/office/powerpoint/2010/main" val="3598470219"/>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1422</Words>
  <Application>Microsoft Office PowerPoint</Application>
  <PresentationFormat>Widescreen</PresentationFormat>
  <Paragraphs>145</Paragraphs>
  <Slides>36</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36</vt:i4>
      </vt:variant>
    </vt:vector>
  </HeadingPairs>
  <TitlesOfParts>
    <vt:vector size="46" baseType="lpstr">
      <vt:lpstr>Arial</vt:lpstr>
      <vt:lpstr>Bookman Old Style</vt:lpstr>
      <vt:lpstr>Calibri</vt:lpstr>
      <vt:lpstr>Franklin Gothic Book</vt:lpstr>
      <vt:lpstr>inherit</vt:lpstr>
      <vt:lpstr>medium-content-serif-font</vt:lpstr>
      <vt:lpstr>philosopher</vt:lpstr>
      <vt:lpstr>pt sans</vt:lpstr>
      <vt:lpstr>Verdana</vt:lpstr>
      <vt:lpstr>1_RetrospectVTI</vt:lpstr>
      <vt:lpstr>Statistics – Probability Distribution</vt:lpstr>
      <vt:lpstr>Probability is the measure of the likelihood that an event will occur., </vt:lpstr>
      <vt:lpstr>According to Wikipedia, a likelihood function (often simply a likelihood) is a function of parameters within the parameter space that describes the probability of obtaining the observed data. </vt:lpstr>
      <vt:lpstr>Summary</vt:lpstr>
      <vt:lpstr>PowerPoint Presentation</vt:lpstr>
      <vt:lpstr>Computing Probability (Addition rule)</vt:lpstr>
      <vt:lpstr>Dependent Event &amp; Independent Events</vt:lpstr>
      <vt:lpstr>Dependent Event &amp; Independent Events</vt:lpstr>
      <vt:lpstr> </vt:lpstr>
      <vt:lpstr>Multiplication Rule</vt:lpstr>
      <vt:lpstr>PowerPoint Presentation</vt:lpstr>
      <vt:lpstr>PowerPoint Presentation</vt:lpstr>
      <vt:lpstr>Computing Probability (Multiplication  rule)</vt:lpstr>
      <vt:lpstr>Mutually Exclusive Events</vt:lpstr>
      <vt:lpstr>Mutual Exclusive &amp; Independent Events Difference</vt:lpstr>
      <vt:lpstr>Mutually Exclusive  and Non Mutually Exclusive quiz</vt:lpstr>
      <vt:lpstr>Mutually Exclusive  and Non Mutually Exclusive quiz</vt:lpstr>
      <vt:lpstr>More Excercie</vt:lpstr>
      <vt:lpstr>Conditional Probability</vt:lpstr>
      <vt:lpstr>Conditional Probability</vt:lpstr>
      <vt:lpstr>Conditional Probability</vt:lpstr>
      <vt:lpstr>Conditional Probability</vt:lpstr>
      <vt:lpstr>Conditional Probability</vt:lpstr>
      <vt:lpstr>Conditional Probability</vt:lpstr>
      <vt:lpstr>Conditional Probability – Example for deep understanding</vt:lpstr>
      <vt:lpstr>For Solving </vt:lpstr>
      <vt:lpstr>Marginal  Probability</vt:lpstr>
      <vt:lpstr>Bayes’ Theorem - Probability</vt:lpstr>
      <vt:lpstr>Bayes’ Theorem - Probability</vt:lpstr>
      <vt:lpstr>Bayes’ theorem converts the results from your test into the real probability of the event. For example, </vt:lpstr>
      <vt:lpstr>Contingency  Table - Joint probability and apply marginal probability</vt:lpstr>
      <vt:lpstr>BAYES’ Method</vt:lpstr>
      <vt:lpstr>BAYES’ Method</vt:lpstr>
      <vt:lpstr>Bayes’ Theorem – Probability With Three (or More)  Cases.</vt:lpstr>
      <vt:lpstr>Different Types of Distribution With Three (or More)  Cases.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2020-02-28T17:46:52Z</dcterms:created>
  <dcterms:modified xsi:type="dcterms:W3CDTF">2020-02-28T17:56:24Z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e4b3411-284d-4d31-bd4f-bc13ef7f1fd6_Enabled">
    <vt:lpwstr>True</vt:lpwstr>
  </property>
  <property fmtid="{D5CDD505-2E9C-101B-9397-08002B2CF9AE}" pid="3" name="MSIP_Label_be4b3411-284d-4d31-bd4f-bc13ef7f1fd6_SiteId">
    <vt:lpwstr>63ce7d59-2f3e-42cd-a8cc-be764cff5eb6</vt:lpwstr>
  </property>
  <property fmtid="{D5CDD505-2E9C-101B-9397-08002B2CF9AE}" pid="4" name="MSIP_Label_be4b3411-284d-4d31-bd4f-bc13ef7f1fd6_Owner">
    <vt:lpwstr>saravanan.durai@ad.infosys.com</vt:lpwstr>
  </property>
  <property fmtid="{D5CDD505-2E9C-101B-9397-08002B2CF9AE}" pid="5" name="MSIP_Label_be4b3411-284d-4d31-bd4f-bc13ef7f1fd6_SetDate">
    <vt:lpwstr>2020-02-28T17:50:00.6638561Z</vt:lpwstr>
  </property>
  <property fmtid="{D5CDD505-2E9C-101B-9397-08002B2CF9AE}" pid="6" name="MSIP_Label_be4b3411-284d-4d31-bd4f-bc13ef7f1fd6_Name">
    <vt:lpwstr>Internal</vt:lpwstr>
  </property>
  <property fmtid="{D5CDD505-2E9C-101B-9397-08002B2CF9AE}" pid="7" name="MSIP_Label_be4b3411-284d-4d31-bd4f-bc13ef7f1fd6_Application">
    <vt:lpwstr>Microsoft Azure Information Protection</vt:lpwstr>
  </property>
  <property fmtid="{D5CDD505-2E9C-101B-9397-08002B2CF9AE}" pid="8" name="MSIP_Label_be4b3411-284d-4d31-bd4f-bc13ef7f1fd6_ActionId">
    <vt:lpwstr>d85cc74c-fc85-4d4e-b652-04698cf68536</vt:lpwstr>
  </property>
  <property fmtid="{D5CDD505-2E9C-101B-9397-08002B2CF9AE}" pid="9" name="MSIP_Label_be4b3411-284d-4d31-bd4f-bc13ef7f1fd6_Extended_MSFT_Method">
    <vt:lpwstr>Automatic</vt:lpwstr>
  </property>
  <property fmtid="{D5CDD505-2E9C-101B-9397-08002B2CF9AE}" pid="10" name="MSIP_Label_a0819fa7-4367-4500-ba88-dd630d977609_Enabled">
    <vt:lpwstr>True</vt:lpwstr>
  </property>
  <property fmtid="{D5CDD505-2E9C-101B-9397-08002B2CF9AE}" pid="11" name="MSIP_Label_a0819fa7-4367-4500-ba88-dd630d977609_SiteId">
    <vt:lpwstr>63ce7d59-2f3e-42cd-a8cc-be764cff5eb6</vt:lpwstr>
  </property>
  <property fmtid="{D5CDD505-2E9C-101B-9397-08002B2CF9AE}" pid="12" name="MSIP_Label_a0819fa7-4367-4500-ba88-dd630d977609_Owner">
    <vt:lpwstr>saravanan.durai@ad.infosys.com</vt:lpwstr>
  </property>
  <property fmtid="{D5CDD505-2E9C-101B-9397-08002B2CF9AE}" pid="13" name="MSIP_Label_a0819fa7-4367-4500-ba88-dd630d977609_SetDate">
    <vt:lpwstr>2020-02-28T17:50:00.6638561Z</vt:lpwstr>
  </property>
  <property fmtid="{D5CDD505-2E9C-101B-9397-08002B2CF9AE}" pid="14" name="MSIP_Label_a0819fa7-4367-4500-ba88-dd630d977609_Name">
    <vt:lpwstr>Companywide usage</vt:lpwstr>
  </property>
  <property fmtid="{D5CDD505-2E9C-101B-9397-08002B2CF9AE}" pid="15" name="MSIP_Label_a0819fa7-4367-4500-ba88-dd630d977609_Application">
    <vt:lpwstr>Microsoft Azure Information Protection</vt:lpwstr>
  </property>
  <property fmtid="{D5CDD505-2E9C-101B-9397-08002B2CF9AE}" pid="16" name="MSIP_Label_a0819fa7-4367-4500-ba88-dd630d977609_ActionId">
    <vt:lpwstr>d85cc74c-fc85-4d4e-b652-04698cf68536</vt:lpwstr>
  </property>
  <property fmtid="{D5CDD505-2E9C-101B-9397-08002B2CF9AE}" pid="17" name="MSIP_Label_a0819fa7-4367-4500-ba88-dd630d977609_Parent">
    <vt:lpwstr>be4b3411-284d-4d31-bd4f-bc13ef7f1fd6</vt:lpwstr>
  </property>
  <property fmtid="{D5CDD505-2E9C-101B-9397-08002B2CF9AE}" pid="18" name="MSIP_Label_a0819fa7-4367-4500-ba88-dd630d977609_Extended_MSFT_Method">
    <vt:lpwstr>Automatic</vt:lpwstr>
  </property>
  <property fmtid="{D5CDD505-2E9C-101B-9397-08002B2CF9AE}" pid="19" name="Sensitivity">
    <vt:lpwstr>Internal Companywide usage</vt:lpwstr>
  </property>
</Properties>
</file>